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5" r:id="rId2"/>
  </p:sldIdLst>
  <p:sldSz cx="9144000" cy="6858000" type="screen4x3"/>
  <p:notesSz cx="6858000" cy="9144000"/>
  <p:custDataLst>
    <p:tags r:id="rId5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69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385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0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770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4627" algn="l" defTabSz="91385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1555" algn="l" defTabSz="91385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198480" algn="l" defTabSz="91385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5406" algn="l" defTabSz="91385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4">
          <p15:clr>
            <a:srgbClr val="A4A3A4"/>
          </p15:clr>
        </p15:guide>
        <p15:guide id="2" orient="horz" pos="1134">
          <p15:clr>
            <a:srgbClr val="A4A3A4"/>
          </p15:clr>
        </p15:guide>
        <p15:guide id="3" orient="horz" pos="728">
          <p15:clr>
            <a:srgbClr val="A4A3A4"/>
          </p15:clr>
        </p15:guide>
        <p15:guide id="4" orient="horz" pos="148">
          <p15:clr>
            <a:srgbClr val="A4A3A4"/>
          </p15:clr>
        </p15:guide>
        <p15:guide id="5" orient="horz" pos="2178">
          <p15:clr>
            <a:srgbClr val="A4A3A4"/>
          </p15:clr>
        </p15:guide>
        <p15:guide id="6" orient="horz" pos="3108">
          <p15:clr>
            <a:srgbClr val="A4A3A4"/>
          </p15:clr>
        </p15:guide>
        <p15:guide id="7" orient="horz" pos="4092">
          <p15:clr>
            <a:srgbClr val="A4A3A4"/>
          </p15:clr>
        </p15:guide>
        <p15:guide id="8" pos="2824">
          <p15:clr>
            <a:srgbClr val="A4A3A4"/>
          </p15:clr>
        </p15:guide>
        <p15:guide id="9" pos="2056">
          <p15:clr>
            <a:srgbClr val="A4A3A4"/>
          </p15:clr>
        </p15:guide>
        <p15:guide id="10" pos="1944">
          <p15:clr>
            <a:srgbClr val="A4A3A4"/>
          </p15:clr>
        </p15:guide>
        <p15:guide id="11" pos="294">
          <p15:clr>
            <a:srgbClr val="A4A3A4"/>
          </p15:clr>
        </p15:guide>
        <p15:guide id="12" pos="2936">
          <p15:clr>
            <a:srgbClr val="A4A3A4"/>
          </p15:clr>
        </p15:guide>
        <p15:guide id="13" pos="3704">
          <p15:clr>
            <a:srgbClr val="A4A3A4"/>
          </p15:clr>
        </p15:guide>
        <p15:guide id="14" pos="3816">
          <p15:clr>
            <a:srgbClr val="A4A3A4"/>
          </p15:clr>
        </p15:guide>
        <p15:guide id="15" pos="54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xander Rehbein" initials="RAD" lastIdx="2" clrIdx="0"/>
  <p:cmAuthor id="1" name="MS079" initials="M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FFFF"/>
    <a:srgbClr val="DC281E"/>
    <a:srgbClr val="ED7B00"/>
    <a:srgbClr val="969E10"/>
    <a:srgbClr val="EDAC00"/>
    <a:srgbClr val="8E785E"/>
    <a:srgbClr val="6294BC"/>
    <a:srgbClr val="B1B3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86" autoAdjust="0"/>
    <p:restoredTop sz="55056" autoAdjust="0"/>
  </p:normalViewPr>
  <p:slideViewPr>
    <p:cSldViewPr snapToObjects="1">
      <p:cViewPr>
        <p:scale>
          <a:sx n="157" d="100"/>
          <a:sy n="157" d="100"/>
        </p:scale>
        <p:origin x="528" y="72"/>
      </p:cViewPr>
      <p:guideLst>
        <p:guide orient="horz" pos="2064"/>
        <p:guide orient="horz" pos="1134"/>
        <p:guide orient="horz" pos="728"/>
        <p:guide orient="horz" pos="148"/>
        <p:guide orient="horz" pos="2178"/>
        <p:guide orient="horz" pos="3108"/>
        <p:guide orient="horz" pos="4092"/>
        <p:guide pos="2824"/>
        <p:guide pos="2056"/>
        <p:guide pos="1944"/>
        <p:guide pos="294"/>
        <p:guide pos="2936"/>
        <p:guide pos="3704"/>
        <p:guide pos="3816"/>
        <p:guide pos="5466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notesViewPr>
    <p:cSldViewPr snapToObjects="1">
      <p:cViewPr varScale="1">
        <p:scale>
          <a:sx n="80" d="100"/>
          <a:sy n="80" d="100"/>
        </p:scale>
        <p:origin x="-1974" y="-96"/>
      </p:cViewPr>
      <p:guideLst>
        <p:guide orient="horz" pos="2880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tags" Target="tags/tag1.xml"/><Relationship Id="rId10" Type="http://schemas.openxmlformats.org/officeDocument/2006/relationships/tableStyles" Target="tableStyles.xml"/><Relationship Id="rId4" Type="http://schemas.openxmlformats.org/officeDocument/2006/relationships/handoutMaster" Target="handoutMasters/handout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2547" cy="457712"/>
          </a:xfrm>
          <a:prstGeom prst="rect">
            <a:avLst/>
          </a:prstGeom>
        </p:spPr>
        <p:txBody>
          <a:bodyPr vert="horz" lIns="91451" tIns="45726" rIns="91451" bIns="4572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3852" y="1"/>
            <a:ext cx="2972547" cy="457712"/>
          </a:xfrm>
          <a:prstGeom prst="rect">
            <a:avLst/>
          </a:prstGeom>
        </p:spPr>
        <p:txBody>
          <a:bodyPr vert="horz" lIns="91451" tIns="45726" rIns="91451" bIns="45726" rtlCol="0"/>
          <a:lstStyle>
            <a:lvl1pPr algn="r">
              <a:defRPr sz="1200"/>
            </a:lvl1pPr>
          </a:lstStyle>
          <a:p>
            <a:fld id="{B6BD4425-25CD-4CD2-86F9-C9E96647ECCB}" type="datetimeFigureOut">
              <a:rPr lang="en-US" smtClean="0"/>
              <a:pPr/>
              <a:t>3/7/22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4827"/>
            <a:ext cx="2972547" cy="457711"/>
          </a:xfrm>
          <a:prstGeom prst="rect">
            <a:avLst/>
          </a:prstGeom>
        </p:spPr>
        <p:txBody>
          <a:bodyPr vert="horz" lIns="91451" tIns="45726" rIns="91451" bIns="4572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3852" y="8684827"/>
            <a:ext cx="2972547" cy="457711"/>
          </a:xfrm>
          <a:prstGeom prst="rect">
            <a:avLst/>
          </a:prstGeom>
        </p:spPr>
        <p:txBody>
          <a:bodyPr vert="horz" lIns="91451" tIns="45726" rIns="91451" bIns="45726" rtlCol="0" anchor="b"/>
          <a:lstStyle>
            <a:lvl1pPr algn="r">
              <a:defRPr sz="1200"/>
            </a:lvl1pPr>
          </a:lstStyle>
          <a:p>
            <a:fld id="{03D80495-45AB-41CB-8C9F-4D2DA50E9FD2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1888" y="0"/>
            <a:ext cx="4594225" cy="344487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" y="8977585"/>
            <a:ext cx="6856399" cy="166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1" tIns="45726" rIns="91451" bIns="45726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CH" dirty="0"/>
              <a:t>- </a:t>
            </a:r>
            <a:fld id="{B3202EEF-37E8-4DB3-9A69-C6C4642100B6}" type="slidenum">
              <a:rPr lang="de-CH" smtClean="0"/>
              <a:pPr>
                <a:defRPr/>
              </a:pPr>
              <a:t>‹nº›</a:t>
            </a:fld>
            <a:r>
              <a:rPr lang="de-CH" dirty="0"/>
              <a:t> -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-1" y="3708339"/>
            <a:ext cx="6858000" cy="5156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1" tIns="45726" rIns="91451" bIns="45726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CH" noProof="0" dirty="0"/>
          </a:p>
        </p:txBody>
      </p:sp>
      <p:grpSp>
        <p:nvGrpSpPr>
          <p:cNvPr id="12" name="Group 11"/>
          <p:cNvGrpSpPr/>
          <p:nvPr/>
        </p:nvGrpSpPr>
        <p:grpSpPr>
          <a:xfrm>
            <a:off x="3" y="3544253"/>
            <a:ext cx="6858000" cy="131262"/>
            <a:chOff x="0" y="2576983"/>
            <a:chExt cx="6797675" cy="142496"/>
          </a:xfrm>
        </p:grpSpPr>
        <p:sp>
          <p:nvSpPr>
            <p:cNvPr id="9" name="Flowchart: Process 8"/>
            <p:cNvSpPr/>
            <p:nvPr/>
          </p:nvSpPr>
          <p:spPr>
            <a:xfrm>
              <a:off x="0" y="2600736"/>
              <a:ext cx="6797675" cy="118743"/>
            </a:xfrm>
            <a:prstGeom prst="flowChartProces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0" y="2576983"/>
              <a:ext cx="679767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indent="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0" indent="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0" indent="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0" indent="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0" indent="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4627" algn="l" defTabSz="9138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555" algn="l" defTabSz="9138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480" algn="l" defTabSz="9138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406" algn="l" defTabSz="9138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33475" y="0"/>
            <a:ext cx="4594225" cy="34448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1200" b="1" dirty="0"/>
              <a:t>Phases (1/2)</a:t>
            </a:r>
          </a:p>
          <a:p>
            <a:endParaRPr lang="en-US" sz="1200" b="1" dirty="0"/>
          </a:p>
          <a:p>
            <a:pPr>
              <a:buFont typeface="Arial" pitchFamily="34" charset="0"/>
              <a:buNone/>
            </a:pPr>
            <a:r>
              <a:rPr lang="en-US" b="1" dirty="0"/>
              <a:t>Impulse</a:t>
            </a:r>
          </a:p>
          <a:p>
            <a:pPr marL="361994" indent="-180997">
              <a:buFont typeface="Arial" pitchFamily="34" charset="0"/>
              <a:buChar char="•"/>
            </a:pPr>
            <a:r>
              <a:rPr lang="en-US" b="0" dirty="0"/>
              <a:t>Describe and clarify idea </a:t>
            </a:r>
            <a:r>
              <a:rPr lang="en-US" dirty="0"/>
              <a:t>(a solution or feasibility study is explicitly not wanted yet)</a:t>
            </a:r>
            <a:endParaRPr lang="en-US" b="0" dirty="0"/>
          </a:p>
          <a:p>
            <a:pPr marL="361994" indent="-180997">
              <a:buFont typeface="Arial" pitchFamily="34" charset="0"/>
              <a:buChar char="•"/>
            </a:pPr>
            <a:r>
              <a:rPr lang="en-US" b="0" dirty="0"/>
              <a:t>Decision </a:t>
            </a:r>
            <a:r>
              <a:rPr lang="en-US" dirty="0"/>
              <a:t>if </a:t>
            </a:r>
            <a:r>
              <a:rPr lang="en-US" b="0" dirty="0"/>
              <a:t>the project idea is exciting, realistic and resources for kickoff are available</a:t>
            </a:r>
          </a:p>
          <a:p>
            <a:pPr marL="180997"/>
            <a:r>
              <a:rPr lang="en-US" b="1" dirty="0"/>
              <a:t>Result:</a:t>
            </a:r>
            <a:r>
              <a:rPr lang="en-US" b="1" baseline="0" dirty="0"/>
              <a:t> MS10</a:t>
            </a:r>
            <a:r>
              <a:rPr lang="en-US" b="0" baseline="0" dirty="0"/>
              <a:t> </a:t>
            </a:r>
            <a:r>
              <a:rPr lang="en-US" b="1" baseline="0" dirty="0"/>
              <a:t>“Started project”</a:t>
            </a:r>
          </a:p>
          <a:p>
            <a:pPr marL="180997"/>
            <a:r>
              <a:rPr lang="en-US" b="0" baseline="0" dirty="0"/>
              <a:t>&gt;Project idea</a:t>
            </a:r>
            <a:r>
              <a:rPr lang="en-US" dirty="0"/>
              <a:t>/</a:t>
            </a:r>
            <a:r>
              <a:rPr lang="en-US" b="0" baseline="0" dirty="0"/>
              <a:t>requirements by </a:t>
            </a:r>
            <a:r>
              <a:rPr lang="en-US" dirty="0"/>
              <a:t>business are sufficiently </a:t>
            </a:r>
            <a:r>
              <a:rPr lang="en-US" b="0" baseline="0" dirty="0"/>
              <a:t>defined for </a:t>
            </a:r>
            <a:r>
              <a:rPr lang="en-US" b="0" dirty="0"/>
              <a:t>further analysis.</a:t>
            </a:r>
            <a:endParaRPr lang="en-US" b="0" baseline="0" dirty="0"/>
          </a:p>
          <a:p>
            <a:pPr>
              <a:buFont typeface="Arial" pitchFamily="34" charset="0"/>
              <a:buNone/>
            </a:pPr>
            <a:endParaRPr lang="en-US" dirty="0"/>
          </a:p>
          <a:p>
            <a:pPr>
              <a:buFont typeface="Arial" pitchFamily="34" charset="0"/>
              <a:buNone/>
            </a:pPr>
            <a:r>
              <a:rPr lang="en-US" b="1" dirty="0"/>
              <a:t>Initialization</a:t>
            </a:r>
          </a:p>
          <a:p>
            <a:pPr marL="361994" indent="-180997">
              <a:buFont typeface="Arial" pitchFamily="34" charset="0"/>
              <a:buChar char="•"/>
            </a:pPr>
            <a:r>
              <a:rPr lang="en-US" dirty="0"/>
              <a:t>Full business case incl. cost/benefit analysis, payback, voice of customer/business</a:t>
            </a:r>
          </a:p>
          <a:p>
            <a:pPr marL="361994" indent="-180997">
              <a:buFont typeface="Arial" pitchFamily="34" charset="0"/>
              <a:buChar char="•"/>
            </a:pPr>
            <a:r>
              <a:rPr lang="en-US" dirty="0"/>
              <a:t>Build up project organization</a:t>
            </a:r>
          </a:p>
          <a:p>
            <a:pPr marL="361994" indent="-180997">
              <a:buFont typeface="Arial" pitchFamily="34" charset="0"/>
              <a:buChar char="•"/>
            </a:pPr>
            <a:r>
              <a:rPr lang="en-US" dirty="0"/>
              <a:t>Project schedule and resource plan</a:t>
            </a:r>
          </a:p>
          <a:p>
            <a:pPr marL="361994" indent="-180997">
              <a:buFont typeface="Arial" pitchFamily="34" charset="0"/>
              <a:buChar char="•"/>
            </a:pPr>
            <a:r>
              <a:rPr lang="en-US" dirty="0"/>
              <a:t>Work out of risk minimization activities</a:t>
            </a:r>
          </a:p>
          <a:p>
            <a:pPr marL="180997"/>
            <a:r>
              <a:rPr lang="en-US" b="1" dirty="0"/>
              <a:t>Result: MS20 “Project charter”</a:t>
            </a:r>
          </a:p>
          <a:p>
            <a:pPr marL="180997"/>
            <a:r>
              <a:rPr lang="en-US" dirty="0"/>
              <a:t>&gt;Clear picture on project: business case, in/out of scope, objectives. Registered and approved in project database.</a:t>
            </a:r>
          </a:p>
          <a:p>
            <a:endParaRPr lang="en-US" b="1" dirty="0"/>
          </a:p>
          <a:p>
            <a:r>
              <a:rPr lang="en-US" b="1" dirty="0"/>
              <a:t>Conception</a:t>
            </a:r>
          </a:p>
          <a:p>
            <a:pPr marL="361994" indent="-180997">
              <a:buFont typeface="Arial" pitchFamily="34" charset="0"/>
              <a:buChar char="•"/>
            </a:pPr>
            <a:r>
              <a:rPr lang="en-US" dirty="0"/>
              <a:t>Identification of appropriate solutions</a:t>
            </a:r>
          </a:p>
          <a:p>
            <a:pPr marL="361994" indent="-180997">
              <a:buFont typeface="Arial" pitchFamily="34" charset="0"/>
              <a:buChar char="•"/>
            </a:pPr>
            <a:r>
              <a:rPr lang="en-US" dirty="0"/>
              <a:t>Selection of most suitable solution</a:t>
            </a:r>
          </a:p>
          <a:p>
            <a:pPr marL="361994" indent="-180997">
              <a:buFont typeface="Arial" pitchFamily="34" charset="0"/>
              <a:buChar char="•"/>
            </a:pPr>
            <a:r>
              <a:rPr lang="en-US" dirty="0"/>
              <a:t>Further development of the concept to a concrete solution</a:t>
            </a:r>
          </a:p>
          <a:p>
            <a:pPr marL="361994" indent="-180997">
              <a:buFont typeface="Arial" pitchFamily="34" charset="0"/>
              <a:buChar char="•"/>
            </a:pPr>
            <a:r>
              <a:rPr lang="en-US" dirty="0"/>
              <a:t>Preparation of a design / blueprint / processes</a:t>
            </a:r>
          </a:p>
          <a:p>
            <a:pPr marL="361994" indent="-180997">
              <a:buFont typeface="Arial" pitchFamily="34" charset="0"/>
              <a:buChar char="•"/>
            </a:pPr>
            <a:r>
              <a:rPr lang="en-US" dirty="0"/>
              <a:t>If necessary: preparation of investment requests</a:t>
            </a:r>
          </a:p>
          <a:p>
            <a:pPr marL="361994" indent="-180997"/>
            <a:r>
              <a:rPr lang="en-US" b="1" dirty="0"/>
              <a:t>Result: MS30 “Concept/Design”</a:t>
            </a:r>
          </a:p>
          <a:p>
            <a:pPr marL="180997"/>
            <a:r>
              <a:rPr lang="en-US" dirty="0"/>
              <a:t>&gt;Concept can be realized and fits business needs. Resources and investments are available.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- </a:t>
            </a:r>
            <a:fld id="{B3202EEF-37E8-4DB3-9A69-C6C4642100B6}" type="slidenum">
              <a:rPr lang="de-CH" smtClean="0"/>
              <a:pPr>
                <a:defRPr/>
              </a:pPr>
              <a:t>1</a:t>
            </a:fld>
            <a:r>
              <a:rPr lang="de-CH"/>
              <a:t> -</a:t>
            </a:r>
            <a:endParaRPr lang="de-C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8" y="1152524"/>
            <a:ext cx="8207375" cy="5343526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Processo</a:t>
            </a:r>
            <a:r>
              <a:rPr lang="en-US" dirty="0"/>
              <a:t> </a:t>
            </a:r>
            <a:r>
              <a:rPr lang="en-US" dirty="0" err="1"/>
              <a:t>Desenvolvimento</a:t>
            </a:r>
            <a:r>
              <a:rPr lang="en-US" dirty="0"/>
              <a:t> </a:t>
            </a:r>
            <a:r>
              <a:rPr lang="en-US" dirty="0" err="1"/>
              <a:t>Produto</a:t>
            </a:r>
            <a:r>
              <a:rPr lang="en-US" dirty="0"/>
              <a:t> </a:t>
            </a:r>
            <a:endParaRPr lang="de-CH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35AE9-95AA-4B92-AFAD-E86A22359A9E}" type="slidenum">
              <a:rPr lang="de-CH"/>
              <a:pPr>
                <a:defRPr/>
              </a:pPr>
              <a:t>‹nº›</a:t>
            </a:fld>
            <a:endParaRPr lang="de-CH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6790C42-C61D-F34B-A69D-E524E9DC6B3E}"/>
              </a:ext>
            </a:extLst>
          </p:cNvPr>
          <p:cNvSpPr txBox="1"/>
          <p:nvPr userDrawn="1"/>
        </p:nvSpPr>
        <p:spPr>
          <a:xfrm>
            <a:off x="7866043" y="674232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pt-BR" sz="1400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347E9365-C7CB-7642-A3B9-7073421CF50A}"/>
              </a:ext>
            </a:extLst>
          </p:cNvPr>
          <p:cNvSpPr txBox="1"/>
          <p:nvPr userDrawn="1"/>
        </p:nvSpPr>
        <p:spPr>
          <a:xfrm>
            <a:off x="8293544" y="674609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pt-BR" sz="1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196851"/>
            <a:ext cx="8218488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682625" y="6700838"/>
            <a:ext cx="5399088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7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err="1"/>
              <a:t>Processo</a:t>
            </a:r>
            <a:r>
              <a:rPr lang="en-US" dirty="0"/>
              <a:t> </a:t>
            </a:r>
            <a:r>
              <a:rPr lang="en-US" dirty="0" err="1"/>
              <a:t>Desenvolvimento</a:t>
            </a:r>
            <a:r>
              <a:rPr lang="en-US" dirty="0"/>
              <a:t> </a:t>
            </a:r>
            <a:r>
              <a:rPr lang="en-US" dirty="0" err="1"/>
              <a:t>Produto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468314" y="6700838"/>
            <a:ext cx="204787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700">
                <a:latin typeface="Arial" charset="0"/>
              </a:defRPr>
            </a:lvl1pPr>
          </a:lstStyle>
          <a:p>
            <a:pPr>
              <a:defRPr/>
            </a:pPr>
            <a:fld id="{14E86800-E412-4754-B182-A495D7BF2444}" type="slidenum">
              <a:rPr lang="de-CH"/>
              <a:pPr>
                <a:defRPr/>
              </a:pPr>
              <a:t>‹nº›</a:t>
            </a:fld>
            <a:endParaRPr lang="de-CH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68318" y="977900"/>
            <a:ext cx="8207375" cy="31750"/>
          </a:xfrm>
          <a:prstGeom prst="rect">
            <a:avLst/>
          </a:prstGeom>
          <a:solidFill>
            <a:srgbClr val="DC281E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85" tIns="45695" rIns="91385" bIns="45695" anchor="ctr"/>
          <a:lstStyle/>
          <a:p>
            <a:pPr>
              <a:defRPr/>
            </a:pPr>
            <a:endParaRPr lang="de-CH">
              <a:latin typeface="Arial" charset="0"/>
            </a:endParaRPr>
          </a:p>
        </p:txBody>
      </p:sp>
      <p:sp>
        <p:nvSpPr>
          <p:cNvPr id="2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8" y="1106488"/>
            <a:ext cx="8207375" cy="538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</p:sldLayoutIdLst>
  <p:hf hdr="0" dt="0"/>
  <p:txStyles>
    <p:titleStyle>
      <a:lvl1pPr algn="l" rtl="0" eaLnBrk="0" fontAlgn="base" hangingPunct="0">
        <a:lnSpc>
          <a:spcPts val="1600"/>
        </a:lnSpc>
        <a:spcBef>
          <a:spcPct val="0"/>
        </a:spcBef>
        <a:spcAft>
          <a:spcPct val="0"/>
        </a:spcAft>
        <a:defRPr sz="14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lnSpc>
          <a:spcPts val="1600"/>
        </a:lnSpc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ts val="1600"/>
        </a:lnSpc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ts val="1600"/>
        </a:lnSpc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ts val="1600"/>
        </a:lnSpc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charset="0"/>
        </a:defRPr>
      </a:lvl5pPr>
      <a:lvl6pPr marL="456925" algn="l" rtl="0" eaLnBrk="1" fontAlgn="base" hangingPunct="1">
        <a:lnSpc>
          <a:spcPts val="1600"/>
        </a:lnSpc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charset="0"/>
        </a:defRPr>
      </a:lvl6pPr>
      <a:lvl7pPr marL="913850" algn="l" rtl="0" eaLnBrk="1" fontAlgn="base" hangingPunct="1">
        <a:lnSpc>
          <a:spcPts val="1600"/>
        </a:lnSpc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charset="0"/>
        </a:defRPr>
      </a:lvl7pPr>
      <a:lvl8pPr marL="1370775" algn="l" rtl="0" eaLnBrk="1" fontAlgn="base" hangingPunct="1">
        <a:lnSpc>
          <a:spcPts val="1600"/>
        </a:lnSpc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charset="0"/>
        </a:defRPr>
      </a:lvl8pPr>
      <a:lvl9pPr marL="1827701" algn="l" rtl="0" eaLnBrk="1" fontAlgn="base" hangingPunct="1">
        <a:lnSpc>
          <a:spcPts val="1600"/>
        </a:lnSpc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charset="0"/>
        </a:defRPr>
      </a:lvl9pPr>
    </p:titleStyle>
    <p:bodyStyle>
      <a:lvl1pPr marL="342695" indent="-342695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buFont typeface="Arial" pitchFamily="34" charset="0"/>
        <a:defRPr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505" indent="-28557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5" indent="-22846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5" indent="-22846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1" indent="-228463" algn="l" defTabSz="91385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6" indent="-228463" algn="l" defTabSz="91385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3" algn="l" defTabSz="91385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870" indent="-228463" algn="l" defTabSz="91385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38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5" algn="l" defTabSz="9138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50" algn="l" defTabSz="9138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5" algn="l" defTabSz="9138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1" algn="l" defTabSz="9138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7" algn="l" defTabSz="9138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5" algn="l" defTabSz="9138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70" y="389256"/>
            <a:ext cx="8218488" cy="601663"/>
          </a:xfrm>
        </p:spPr>
        <p:txBody>
          <a:bodyPr/>
          <a:lstStyle/>
          <a:p>
            <a:r>
              <a:rPr lang="de-CH" sz="2000" b="1" dirty="0"/>
              <a:t>PDP: PROCESSO DESENVOLVIMENTO DE PRODUTO</a:t>
            </a:r>
            <a:br>
              <a:rPr lang="de-CH" b="1" dirty="0"/>
            </a:br>
            <a:r>
              <a:rPr lang="de-CH" b="1" dirty="0"/>
              <a:t>VISÃO GERAL GESTÃO PROJETOS</a:t>
            </a:r>
          </a:p>
        </p:txBody>
      </p: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254378"/>
              </p:ext>
            </p:extLst>
          </p:nvPr>
        </p:nvGraphicFramePr>
        <p:xfrm>
          <a:off x="-1" y="3786191"/>
          <a:ext cx="7943851" cy="252984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2857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9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54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16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49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668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66800">
                <a:tc>
                  <a:txBody>
                    <a:bodyPr/>
                    <a:lstStyle/>
                    <a:p>
                      <a:pPr algn="r"/>
                      <a:r>
                        <a:rPr lang="en-US" sz="1100" b="0" noProof="0" dirty="0" err="1">
                          <a:latin typeface="Arial" pitchFamily="34" charset="0"/>
                          <a:cs typeface="Arial" pitchFamily="34" charset="0"/>
                        </a:rPr>
                        <a:t>Questão</a:t>
                      </a:r>
                      <a:endParaRPr lang="en-US" sz="1100" b="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vert="vert27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noProof="0" dirty="0" err="1">
                          <a:latin typeface="Arial" pitchFamily="34" charset="0"/>
                          <a:cs typeface="Arial" pitchFamily="34" charset="0"/>
                        </a:rPr>
                        <a:t>Nós</a:t>
                      </a:r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="1" noProof="0" dirty="0" err="1">
                          <a:latin typeface="Arial" pitchFamily="34" charset="0"/>
                          <a:cs typeface="Arial" pitchFamily="34" charset="0"/>
                        </a:rPr>
                        <a:t>estamos</a:t>
                      </a:r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="1" noProof="0" dirty="0" err="1">
                          <a:latin typeface="Arial" pitchFamily="34" charset="0"/>
                          <a:cs typeface="Arial" pitchFamily="34" charset="0"/>
                        </a:rPr>
                        <a:t>comprometidos</a:t>
                      </a:r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 com a </a:t>
                      </a:r>
                      <a:r>
                        <a:rPr lang="en-US" sz="1400" b="1" noProof="0" dirty="0" err="1">
                          <a:latin typeface="Arial" pitchFamily="34" charset="0"/>
                          <a:cs typeface="Arial" pitchFamily="34" charset="0"/>
                        </a:rPr>
                        <a:t>ideia</a:t>
                      </a:r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?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Como </a:t>
                      </a:r>
                      <a:r>
                        <a:rPr lang="en-US" sz="1400" b="1" noProof="0" dirty="0" err="1">
                          <a:latin typeface="Arial" pitchFamily="34" charset="0"/>
                          <a:cs typeface="Arial" pitchFamily="34" charset="0"/>
                        </a:rPr>
                        <a:t>nós</a:t>
                      </a:r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="1" noProof="0" dirty="0" err="1">
                          <a:latin typeface="Arial" pitchFamily="34" charset="0"/>
                          <a:cs typeface="Arial" pitchFamily="34" charset="0"/>
                        </a:rPr>
                        <a:t>queremos</a:t>
                      </a:r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="1" noProof="0" dirty="0" err="1">
                          <a:latin typeface="Arial" pitchFamily="34" charset="0"/>
                          <a:cs typeface="Arial" pitchFamily="34" charset="0"/>
                        </a:rPr>
                        <a:t>fazer</a:t>
                      </a:r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?</a:t>
                      </a:r>
                    </a:p>
                    <a:p>
                      <a:pPr marL="0" marR="0" lvl="0" indent="0" algn="l" defTabSz="9138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Como </a:t>
                      </a:r>
                      <a:r>
                        <a:rPr lang="en-US" sz="1400" b="1" noProof="0" dirty="0" err="1">
                          <a:latin typeface="Arial" pitchFamily="34" charset="0"/>
                          <a:cs typeface="Arial" pitchFamily="34" charset="0"/>
                        </a:rPr>
                        <a:t>será</a:t>
                      </a:r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 a </a:t>
                      </a:r>
                      <a:r>
                        <a:rPr lang="en-US" sz="1400" b="1" noProof="0" dirty="0" err="1">
                          <a:latin typeface="Arial" pitchFamily="34" charset="0"/>
                          <a:cs typeface="Arial" pitchFamily="34" charset="0"/>
                        </a:rPr>
                        <a:t>solução</a:t>
                      </a:r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?</a:t>
                      </a:r>
                    </a:p>
                    <a:p>
                      <a:endParaRPr lang="en-US" sz="14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A </a:t>
                      </a:r>
                      <a:r>
                        <a:rPr lang="en-US" sz="1400" b="1" noProof="0" dirty="0" err="1">
                          <a:latin typeface="Arial" pitchFamily="34" charset="0"/>
                          <a:cs typeface="Arial" pitchFamily="34" charset="0"/>
                        </a:rPr>
                        <a:t>solução</a:t>
                      </a:r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="1" noProof="0" dirty="0" err="1">
                          <a:latin typeface="Arial" pitchFamily="34" charset="0"/>
                          <a:cs typeface="Arial" pitchFamily="34" charset="0"/>
                        </a:rPr>
                        <a:t>atende</a:t>
                      </a:r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="1" noProof="0" dirty="0" err="1">
                          <a:latin typeface="Arial" pitchFamily="34" charset="0"/>
                          <a:cs typeface="Arial" pitchFamily="34" charset="0"/>
                        </a:rPr>
                        <a:t>os</a:t>
                      </a:r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="1" noProof="0" dirty="0" err="1">
                          <a:latin typeface="Arial" pitchFamily="34" charset="0"/>
                          <a:cs typeface="Arial" pitchFamily="34" charset="0"/>
                        </a:rPr>
                        <a:t>requisitos</a:t>
                      </a:r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?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O </a:t>
                      </a:r>
                      <a:r>
                        <a:rPr lang="en-US" sz="1400" b="1" noProof="0" dirty="0" err="1">
                          <a:latin typeface="Arial" pitchFamily="34" charset="0"/>
                          <a:cs typeface="Arial" pitchFamily="34" charset="0"/>
                        </a:rPr>
                        <a:t>projeto</a:t>
                      </a:r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="1" noProof="0" dirty="0" err="1">
                          <a:latin typeface="Arial" pitchFamily="34" charset="0"/>
                          <a:cs typeface="Arial" pitchFamily="34" charset="0"/>
                        </a:rPr>
                        <a:t>satisfaz</a:t>
                      </a:r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 a </a:t>
                      </a:r>
                      <a:r>
                        <a:rPr lang="en-US" sz="1400" b="1" noProof="0" dirty="0" err="1">
                          <a:latin typeface="Arial" pitchFamily="34" charset="0"/>
                          <a:cs typeface="Arial" pitchFamily="34" charset="0"/>
                        </a:rPr>
                        <a:t>necessidade</a:t>
                      </a:r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 dos </a:t>
                      </a:r>
                      <a:r>
                        <a:rPr lang="en-US" sz="1400" b="1" noProof="0" dirty="0" err="1">
                          <a:latin typeface="Arial" pitchFamily="34" charset="0"/>
                          <a:cs typeface="Arial" pitchFamily="34" charset="0"/>
                        </a:rPr>
                        <a:t>clientes</a:t>
                      </a:r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?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noProof="0" dirty="0" err="1">
                          <a:latin typeface="Arial" pitchFamily="34" charset="0"/>
                          <a:cs typeface="Arial" pitchFamily="34" charset="0"/>
                        </a:rPr>
                        <a:t>Os</a:t>
                      </a:r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="1" noProof="0" dirty="0" err="1">
                          <a:latin typeface="Arial" pitchFamily="34" charset="0"/>
                          <a:cs typeface="Arial" pitchFamily="34" charset="0"/>
                        </a:rPr>
                        <a:t>benefícios</a:t>
                      </a:r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="1" noProof="0" dirty="0" err="1">
                          <a:latin typeface="Arial" pitchFamily="34" charset="0"/>
                          <a:cs typeface="Arial" pitchFamily="34" charset="0"/>
                        </a:rPr>
                        <a:t>foram</a:t>
                      </a:r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="1" noProof="0" dirty="0" err="1">
                          <a:latin typeface="Arial" pitchFamily="34" charset="0"/>
                          <a:cs typeface="Arial" pitchFamily="34" charset="0"/>
                        </a:rPr>
                        <a:t>atingidos</a:t>
                      </a:r>
                      <a:r>
                        <a:rPr lang="en-US" sz="1400" b="1" noProof="0" dirty="0">
                          <a:latin typeface="Arial" pitchFamily="34" charset="0"/>
                          <a:cs typeface="Arial" pitchFamily="34" charset="0"/>
                        </a:rPr>
                        <a:t>?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997">
                <a:tc>
                  <a:txBody>
                    <a:bodyPr/>
                    <a:lstStyle/>
                    <a:p>
                      <a:pPr algn="r"/>
                      <a:r>
                        <a:rPr lang="en-US" sz="1100" noProof="0" dirty="0" err="1">
                          <a:latin typeface="Arial" pitchFamily="34" charset="0"/>
                          <a:cs typeface="Arial" pitchFamily="34" charset="0"/>
                        </a:rPr>
                        <a:t>Ação</a:t>
                      </a:r>
                      <a:endParaRPr lang="en-US" sz="11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vert="vert27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err="1">
                          <a:latin typeface="Arial" pitchFamily="34" charset="0"/>
                          <a:cs typeface="Arial" pitchFamily="34" charset="0"/>
                        </a:rPr>
                        <a:t>Definir</a:t>
                      </a:r>
                      <a:r>
                        <a:rPr lang="en-US" sz="1400" noProof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noProof="0" dirty="0" err="1">
                          <a:latin typeface="Arial" pitchFamily="34" charset="0"/>
                          <a:cs typeface="Arial" pitchFamily="34" charset="0"/>
                        </a:rPr>
                        <a:t>escopo</a:t>
                      </a:r>
                      <a:r>
                        <a:rPr lang="en-US" sz="1400" noProof="0" dirty="0">
                          <a:latin typeface="Arial" pitchFamily="34" charset="0"/>
                          <a:cs typeface="Arial" pitchFamily="34" charset="0"/>
                        </a:rPr>
                        <a:t> do </a:t>
                      </a:r>
                      <a:r>
                        <a:rPr lang="en-US" sz="1400" noProof="0" dirty="0" err="1">
                          <a:latin typeface="Arial" pitchFamily="34" charset="0"/>
                          <a:cs typeface="Arial" pitchFamily="34" charset="0"/>
                        </a:rPr>
                        <a:t>projeto</a:t>
                      </a:r>
                      <a:r>
                        <a:rPr lang="en-US" sz="1400" noProof="0" dirty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en-US" sz="1400" noProof="0" dirty="0" err="1">
                          <a:latin typeface="Arial" pitchFamily="34" charset="0"/>
                          <a:cs typeface="Arial" pitchFamily="34" charset="0"/>
                        </a:rPr>
                        <a:t>objetivos</a:t>
                      </a:r>
                      <a:r>
                        <a:rPr lang="en-US" sz="1400" noProof="0" dirty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en-US" sz="1400" noProof="0" dirty="0" err="1">
                          <a:latin typeface="Arial" pitchFamily="34" charset="0"/>
                          <a:cs typeface="Arial" pitchFamily="34" charset="0"/>
                        </a:rPr>
                        <a:t>metas</a:t>
                      </a:r>
                      <a:r>
                        <a:rPr lang="en-US" sz="1400" noProof="0" dirty="0">
                          <a:latin typeface="Arial" pitchFamily="34" charset="0"/>
                          <a:cs typeface="Arial" pitchFamily="34" charset="0"/>
                        </a:rPr>
                        <a:t>. 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err="1">
                          <a:latin typeface="Arial" pitchFamily="34" charset="0"/>
                          <a:cs typeface="Arial" pitchFamily="34" charset="0"/>
                        </a:rPr>
                        <a:t>Refinar</a:t>
                      </a:r>
                      <a:r>
                        <a:rPr lang="en-US" sz="1400" noProof="0" dirty="0">
                          <a:latin typeface="Arial" pitchFamily="34" charset="0"/>
                          <a:cs typeface="Arial" pitchFamily="34" charset="0"/>
                        </a:rPr>
                        <a:t> o </a:t>
                      </a:r>
                      <a:r>
                        <a:rPr lang="en-US" sz="1400" noProof="0" dirty="0" err="1">
                          <a:latin typeface="Arial" pitchFamily="34" charset="0"/>
                          <a:cs typeface="Arial" pitchFamily="34" charset="0"/>
                        </a:rPr>
                        <a:t>contrato</a:t>
                      </a:r>
                      <a:r>
                        <a:rPr lang="en-US" sz="1400" noProof="0" dirty="0">
                          <a:latin typeface="Arial" pitchFamily="34" charset="0"/>
                          <a:cs typeface="Arial" pitchFamily="34" charset="0"/>
                        </a:rPr>
                        <a:t> do </a:t>
                      </a:r>
                      <a:r>
                        <a:rPr lang="en-US" sz="1400" noProof="0" dirty="0" err="1">
                          <a:latin typeface="Arial" pitchFamily="34" charset="0"/>
                          <a:cs typeface="Arial" pitchFamily="34" charset="0"/>
                        </a:rPr>
                        <a:t>projeto</a:t>
                      </a:r>
                      <a:r>
                        <a:rPr lang="en-US" sz="1400" noProof="0" dirty="0">
                          <a:latin typeface="Arial" pitchFamily="34" charset="0"/>
                          <a:cs typeface="Arial" pitchFamily="34" charset="0"/>
                        </a:rPr>
                        <a:t>. </a:t>
                      </a:r>
                      <a:r>
                        <a:rPr lang="en-US" sz="1400" noProof="0" dirty="0" err="1">
                          <a:latin typeface="Arial" pitchFamily="34" charset="0"/>
                          <a:cs typeface="Arial" pitchFamily="34" charset="0"/>
                        </a:rPr>
                        <a:t>Elaborar</a:t>
                      </a:r>
                      <a:r>
                        <a:rPr lang="en-US" sz="1400" noProof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noProof="0" dirty="0" err="1">
                          <a:latin typeface="Arial" pitchFamily="34" charset="0"/>
                          <a:cs typeface="Arial" pitchFamily="34" charset="0"/>
                        </a:rPr>
                        <a:t>cronograma</a:t>
                      </a:r>
                      <a:r>
                        <a:rPr lang="en-US" sz="1400" noProof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noProof="0" dirty="0" err="1">
                          <a:latin typeface="Arial" pitchFamily="34" charset="0"/>
                          <a:cs typeface="Arial" pitchFamily="34" charset="0"/>
                        </a:rPr>
                        <a:t>detalhado</a:t>
                      </a:r>
                      <a:r>
                        <a:rPr lang="en-US" sz="1400" noProof="0" dirty="0">
                          <a:latin typeface="Arial" pitchFamily="34" charset="0"/>
                          <a:cs typeface="Arial" pitchFamily="34" charset="0"/>
                        </a:rPr>
                        <a:t> de </a:t>
                      </a:r>
                      <a:r>
                        <a:rPr lang="en-US" sz="1400" noProof="0" dirty="0" err="1">
                          <a:latin typeface="Arial" pitchFamily="34" charset="0"/>
                          <a:cs typeface="Arial" pitchFamily="34" charset="0"/>
                        </a:rPr>
                        <a:t>atividades</a:t>
                      </a:r>
                      <a:endParaRPr lang="en-US" sz="14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A39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err="1">
                          <a:latin typeface="Arial" pitchFamily="34" charset="0"/>
                          <a:cs typeface="Arial" pitchFamily="34" charset="0"/>
                        </a:rPr>
                        <a:t>Criar</a:t>
                      </a:r>
                      <a:r>
                        <a:rPr lang="en-US" sz="1400" noProof="0" dirty="0">
                          <a:latin typeface="Arial" pitchFamily="34" charset="0"/>
                          <a:cs typeface="Arial" pitchFamily="34" charset="0"/>
                        </a:rPr>
                        <a:t> a </a:t>
                      </a:r>
                      <a:r>
                        <a:rPr lang="en-US" sz="1400" noProof="0" dirty="0" err="1">
                          <a:latin typeface="Arial" pitchFamily="34" charset="0"/>
                          <a:cs typeface="Arial" pitchFamily="34" charset="0"/>
                        </a:rPr>
                        <a:t>solução</a:t>
                      </a:r>
                      <a:r>
                        <a:rPr lang="en-US" sz="1400" noProof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noProof="0" dirty="0" err="1">
                          <a:latin typeface="Arial" pitchFamily="34" charset="0"/>
                          <a:cs typeface="Arial" pitchFamily="34" charset="0"/>
                        </a:rPr>
                        <a:t>baseada</a:t>
                      </a:r>
                      <a:r>
                        <a:rPr lang="en-US" sz="1400" noProof="0" dirty="0">
                          <a:latin typeface="Arial" pitchFamily="34" charset="0"/>
                          <a:cs typeface="Arial" pitchFamily="34" charset="0"/>
                        </a:rPr>
                        <a:t> no </a:t>
                      </a:r>
                      <a:r>
                        <a:rPr lang="en-US" sz="1400" noProof="0" dirty="0" err="1">
                          <a:latin typeface="Arial" pitchFamily="34" charset="0"/>
                          <a:cs typeface="Arial" pitchFamily="34" charset="0"/>
                        </a:rPr>
                        <a:t>conceito</a:t>
                      </a:r>
                      <a:r>
                        <a:rPr lang="en-US" sz="1400" noProof="0" dirty="0">
                          <a:latin typeface="Arial" pitchFamily="34" charset="0"/>
                          <a:cs typeface="Arial" pitchFamily="34" charset="0"/>
                        </a:rPr>
                        <a:t> e </a:t>
                      </a:r>
                      <a:r>
                        <a:rPr lang="en-US" sz="1400" noProof="0" dirty="0" err="1">
                          <a:latin typeface="Arial" pitchFamily="34" charset="0"/>
                          <a:cs typeface="Arial" pitchFamily="34" charset="0"/>
                        </a:rPr>
                        <a:t>especificações</a:t>
                      </a:r>
                      <a:r>
                        <a:rPr lang="en-US" sz="1400" noProof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noProof="0" dirty="0" err="1">
                          <a:latin typeface="Arial" pitchFamily="34" charset="0"/>
                          <a:cs typeface="Arial" pitchFamily="34" charset="0"/>
                        </a:rPr>
                        <a:t>definidas</a:t>
                      </a:r>
                      <a:endParaRPr lang="en-US" sz="14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48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err="1">
                          <a:latin typeface="Arial" pitchFamily="34" charset="0"/>
                          <a:cs typeface="Arial" pitchFamily="34" charset="0"/>
                        </a:rPr>
                        <a:t>Introduzir</a:t>
                      </a:r>
                      <a:r>
                        <a:rPr lang="en-US" sz="1400" noProof="0" dirty="0">
                          <a:latin typeface="Arial" pitchFamily="34" charset="0"/>
                          <a:cs typeface="Arial" pitchFamily="34" charset="0"/>
                        </a:rPr>
                        <a:t> o </a:t>
                      </a:r>
                      <a:r>
                        <a:rPr lang="en-US" sz="1400" noProof="0" dirty="0" err="1">
                          <a:latin typeface="Arial" pitchFamily="34" charset="0"/>
                          <a:cs typeface="Arial" pitchFamily="34" charset="0"/>
                        </a:rPr>
                        <a:t>projeto</a:t>
                      </a:r>
                      <a:r>
                        <a:rPr lang="en-US" sz="1400" noProof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noProof="0" dirty="0" err="1">
                          <a:latin typeface="Arial" pitchFamily="34" charset="0"/>
                          <a:cs typeface="Arial" pitchFamily="34" charset="0"/>
                        </a:rPr>
                        <a:t>nas</a:t>
                      </a:r>
                      <a:r>
                        <a:rPr lang="en-US" sz="1400" noProof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noProof="0" dirty="0" err="1">
                          <a:latin typeface="Arial" pitchFamily="34" charset="0"/>
                          <a:cs typeface="Arial" pitchFamily="34" charset="0"/>
                        </a:rPr>
                        <a:t>operações</a:t>
                      </a:r>
                      <a:r>
                        <a:rPr lang="en-US" sz="1400" noProof="0" dirty="0">
                          <a:latin typeface="Arial" pitchFamily="34" charset="0"/>
                          <a:cs typeface="Arial" pitchFamily="34" charset="0"/>
                        </a:rPr>
                        <a:t> – </a:t>
                      </a:r>
                      <a:r>
                        <a:rPr lang="en-US" sz="1400" noProof="0" dirty="0" err="1">
                          <a:latin typeface="Arial" pitchFamily="34" charset="0"/>
                          <a:cs typeface="Arial" pitchFamily="34" charset="0"/>
                        </a:rPr>
                        <a:t>padronização</a:t>
                      </a:r>
                      <a:endParaRPr lang="en-US" sz="14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45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aseline="0" noProof="0" dirty="0" err="1">
                          <a:latin typeface="Arial" pitchFamily="34" charset="0"/>
                          <a:cs typeface="Arial" pitchFamily="34" charset="0"/>
                        </a:rPr>
                        <a:t>Avaliar</a:t>
                      </a:r>
                      <a:r>
                        <a:rPr lang="en-US" sz="1400" baseline="0" noProof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noProof="0" dirty="0" err="1">
                          <a:latin typeface="Arial" pitchFamily="34" charset="0"/>
                          <a:cs typeface="Arial" pitchFamily="34" charset="0"/>
                        </a:rPr>
                        <a:t>os</a:t>
                      </a:r>
                      <a:r>
                        <a:rPr lang="en-US" sz="1400" baseline="0" noProof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noProof="0" dirty="0" err="1">
                          <a:latin typeface="Arial" pitchFamily="34" charset="0"/>
                          <a:cs typeface="Arial" pitchFamily="34" charset="0"/>
                        </a:rPr>
                        <a:t>resultados</a:t>
                      </a:r>
                      <a:r>
                        <a:rPr lang="en-US" sz="1400" baseline="0" noProof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noProof="0" dirty="0" err="1">
                          <a:latin typeface="Arial" pitchFamily="34" charset="0"/>
                          <a:cs typeface="Arial" pitchFamily="34" charset="0"/>
                        </a:rPr>
                        <a:t>alcançados</a:t>
                      </a:r>
                      <a:r>
                        <a:rPr lang="en-US" sz="1400" baseline="0" noProof="0" dirty="0">
                          <a:latin typeface="Arial" pitchFamily="34" charset="0"/>
                          <a:cs typeface="Arial" pitchFamily="34" charset="0"/>
                        </a:rPr>
                        <a:t>. </a:t>
                      </a:r>
                      <a:r>
                        <a:rPr lang="en-US" sz="1400" baseline="0" noProof="0" dirty="0" err="1">
                          <a:latin typeface="Arial" pitchFamily="34" charset="0"/>
                          <a:cs typeface="Arial" pitchFamily="34" charset="0"/>
                        </a:rPr>
                        <a:t>Revisar</a:t>
                      </a:r>
                      <a:r>
                        <a:rPr lang="en-US" sz="1400" baseline="0" noProof="0" dirty="0">
                          <a:latin typeface="Arial" pitchFamily="34" charset="0"/>
                          <a:cs typeface="Arial" pitchFamily="34" charset="0"/>
                        </a:rPr>
                        <a:t>/ </a:t>
                      </a:r>
                      <a:r>
                        <a:rPr lang="en-US" sz="1400" baseline="0" noProof="0" dirty="0" err="1">
                          <a:latin typeface="Arial" pitchFamily="34" charset="0"/>
                          <a:cs typeface="Arial" pitchFamily="34" charset="0"/>
                        </a:rPr>
                        <a:t>padronizar</a:t>
                      </a:r>
                      <a:r>
                        <a:rPr lang="en-US" sz="1400" baseline="0" noProof="0" dirty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endParaRPr lang="en-US" sz="14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9F6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45" name="Group 44"/>
          <p:cNvGrpSpPr/>
          <p:nvPr/>
        </p:nvGrpSpPr>
        <p:grpSpPr>
          <a:xfrm>
            <a:off x="666750" y="1028700"/>
            <a:ext cx="7723549" cy="2556541"/>
            <a:chOff x="264379" y="2651552"/>
            <a:chExt cx="7982347" cy="2679563"/>
          </a:xfrm>
        </p:grpSpPr>
        <p:sp>
          <p:nvSpPr>
            <p:cNvPr id="47" name="Pentagon 46"/>
            <p:cNvSpPr/>
            <p:nvPr/>
          </p:nvSpPr>
          <p:spPr bwMode="auto">
            <a:xfrm>
              <a:off x="6186901" y="3722574"/>
              <a:ext cx="1681325" cy="692744"/>
            </a:xfrm>
            <a:prstGeom prst="homePlate">
              <a:avLst/>
            </a:prstGeom>
            <a:solidFill>
              <a:srgbClr val="B99F6E"/>
            </a:solidFill>
            <a:ln w="9525" algn="ctr">
              <a:solidFill>
                <a:srgbClr val="FFFFFF">
                  <a:lumMod val="50000"/>
                </a:srgbClr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26898" tIns="26898" rIns="26898" bIns="26898" anchor="ctr"/>
            <a:lstStyle/>
            <a:p>
              <a:pPr algn="ctr" defTabSz="91352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CH" sz="1200" kern="0" dirty="0" err="1">
                  <a:solidFill>
                    <a:srgbClr val="000000"/>
                  </a:solidFill>
                  <a:latin typeface="Arial"/>
                </a:rPr>
                <a:t>Resultados</a:t>
              </a:r>
              <a:r>
                <a:rPr lang="de-CH" sz="1200" kern="0" dirty="0">
                  <a:solidFill>
                    <a:srgbClr val="000000"/>
                  </a:solidFill>
                  <a:latin typeface="Arial"/>
                </a:rPr>
                <a:t>/Uso</a:t>
              </a:r>
            </a:p>
          </p:txBody>
        </p:sp>
        <p:sp>
          <p:nvSpPr>
            <p:cNvPr id="48" name="Pentagon 47"/>
            <p:cNvSpPr/>
            <p:nvPr/>
          </p:nvSpPr>
          <p:spPr bwMode="auto">
            <a:xfrm>
              <a:off x="4479478" y="3722574"/>
              <a:ext cx="1912818" cy="692744"/>
            </a:xfrm>
            <a:prstGeom prst="homePlate">
              <a:avLst/>
            </a:prstGeom>
            <a:solidFill>
              <a:srgbClr val="FED451"/>
            </a:solidFill>
            <a:ln w="9525" algn="ctr">
              <a:solidFill>
                <a:srgbClr val="FFFFFF">
                  <a:lumMod val="50000"/>
                </a:srgbClr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26898" tIns="26898" rIns="26898" bIns="26898" anchor="ctr"/>
            <a:lstStyle/>
            <a:p>
              <a:pPr algn="ctr" defTabSz="91352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kern="0" dirty="0" err="1">
                  <a:solidFill>
                    <a:srgbClr val="000000"/>
                  </a:solidFill>
                  <a:latin typeface="Arial"/>
                </a:rPr>
                <a:t>Validação</a:t>
              </a:r>
              <a:endParaRPr lang="en-US" sz="1200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9" name="Pentagon 48"/>
            <p:cNvSpPr/>
            <p:nvPr/>
          </p:nvSpPr>
          <p:spPr bwMode="auto">
            <a:xfrm>
              <a:off x="2770907" y="3722574"/>
              <a:ext cx="1913965" cy="692744"/>
            </a:xfrm>
            <a:prstGeom prst="homePlate">
              <a:avLst/>
            </a:prstGeom>
            <a:solidFill>
              <a:srgbClr val="B9C48F"/>
            </a:solidFill>
            <a:ln w="9525" algn="ctr">
              <a:solidFill>
                <a:srgbClr val="FFFFFF">
                  <a:lumMod val="50000"/>
                </a:srgbClr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26898" tIns="26898" rIns="26898" bIns="26898" anchor="ctr"/>
            <a:lstStyle/>
            <a:p>
              <a:pPr algn="ctr" defTabSz="91352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CH" sz="1200" kern="0" dirty="0" err="1">
                  <a:solidFill>
                    <a:srgbClr val="000000"/>
                  </a:solidFill>
                  <a:latin typeface="Arial"/>
                </a:rPr>
                <a:t>Execução</a:t>
              </a:r>
              <a:endParaRPr lang="de-CH" sz="1200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0" name="Pentagon 49"/>
            <p:cNvSpPr/>
            <p:nvPr/>
          </p:nvSpPr>
          <p:spPr bwMode="auto">
            <a:xfrm>
              <a:off x="1132333" y="3722574"/>
              <a:ext cx="1831348" cy="692744"/>
            </a:xfrm>
            <a:prstGeom prst="homePlate">
              <a:avLst/>
            </a:prstGeom>
            <a:solidFill>
              <a:srgbClr val="6CA39B"/>
            </a:solidFill>
            <a:ln w="9525" algn="ctr">
              <a:solidFill>
                <a:srgbClr val="FFFFFF">
                  <a:lumMod val="50000"/>
                </a:srgbClr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26898" tIns="26898" rIns="26898" bIns="26898" anchor="ctr"/>
            <a:lstStyle/>
            <a:p>
              <a:pPr algn="ctr" defTabSz="91352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kern="0" dirty="0" err="1">
                  <a:solidFill>
                    <a:srgbClr val="000000"/>
                  </a:solidFill>
                  <a:latin typeface="Arial"/>
                </a:rPr>
                <a:t>Planejamento</a:t>
              </a:r>
              <a:endParaRPr lang="en-US" sz="1200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" name="Pentagon 50"/>
            <p:cNvSpPr/>
            <p:nvPr/>
          </p:nvSpPr>
          <p:spPr bwMode="auto">
            <a:xfrm>
              <a:off x="1132333" y="3239702"/>
              <a:ext cx="6847188" cy="385757"/>
            </a:xfrm>
            <a:prstGeom prst="homePlate">
              <a:avLst/>
            </a:prstGeom>
            <a:solidFill>
              <a:srgbClr val="8D93BB"/>
            </a:solidFill>
            <a:ln w="9525" algn="ctr">
              <a:solidFill>
                <a:srgbClr val="FFFFFF">
                  <a:lumMod val="50000"/>
                </a:srgbClr>
              </a:solidFill>
              <a:prstDash val="dash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26898" tIns="26898" rIns="26898" bIns="26898" anchor="ctr"/>
            <a:lstStyle/>
            <a:p>
              <a:pPr algn="ctr" defTabSz="91352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kern="0" dirty="0" err="1">
                  <a:solidFill>
                    <a:srgbClr val="000000"/>
                  </a:solidFill>
                  <a:latin typeface="Arial"/>
                </a:rPr>
                <a:t>Início</a:t>
              </a:r>
              <a:r>
                <a:rPr lang="en-US" sz="1200" kern="0" dirty="0">
                  <a:solidFill>
                    <a:srgbClr val="000000"/>
                  </a:solidFill>
                  <a:latin typeface="Arial"/>
                </a:rPr>
                <a:t>		   </a:t>
              </a:r>
              <a:r>
                <a:rPr lang="en-US" sz="1200" kern="0" dirty="0" err="1">
                  <a:solidFill>
                    <a:srgbClr val="000000"/>
                  </a:solidFill>
                  <a:latin typeface="Arial"/>
                </a:rPr>
                <a:t>Planejamento</a:t>
              </a:r>
              <a:r>
                <a:rPr lang="en-US" sz="1200" kern="0" dirty="0">
                  <a:solidFill>
                    <a:srgbClr val="000000"/>
                  </a:solidFill>
                  <a:latin typeface="Arial"/>
                </a:rPr>
                <a:t> &amp; </a:t>
              </a:r>
              <a:r>
                <a:rPr lang="en-US" sz="1200" kern="0" dirty="0" err="1">
                  <a:solidFill>
                    <a:srgbClr val="000000"/>
                  </a:solidFill>
                  <a:latin typeface="Arial"/>
                </a:rPr>
                <a:t>Controle</a:t>
              </a:r>
              <a:r>
                <a:rPr lang="en-US" sz="1200" kern="0" dirty="0">
                  <a:solidFill>
                    <a:srgbClr val="000000"/>
                  </a:solidFill>
                  <a:latin typeface="Arial"/>
                </a:rPr>
                <a:t> 	                    		</a:t>
              </a:r>
              <a:r>
                <a:rPr lang="en-US" sz="1200" kern="0" dirty="0" err="1">
                  <a:solidFill>
                    <a:srgbClr val="000000"/>
                  </a:solidFill>
                  <a:latin typeface="Arial"/>
                </a:rPr>
                <a:t>Finalização</a:t>
              </a:r>
              <a:endParaRPr lang="en-US" sz="1200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2" name="Pentagon 51"/>
            <p:cNvSpPr/>
            <p:nvPr/>
          </p:nvSpPr>
          <p:spPr bwMode="auto">
            <a:xfrm>
              <a:off x="264379" y="3723705"/>
              <a:ext cx="979932" cy="691614"/>
            </a:xfrm>
            <a:prstGeom prst="homePlate">
              <a:avLst/>
            </a:prstGeom>
            <a:solidFill>
              <a:srgbClr val="FFFFFF">
                <a:lumMod val="85000"/>
              </a:srgbClr>
            </a:solidFill>
            <a:ln w="9525" algn="ctr">
              <a:solidFill>
                <a:srgbClr val="FFFFFF">
                  <a:lumMod val="50000"/>
                </a:srgbClr>
              </a:solidFill>
              <a:prstDash val="dash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26898" tIns="26898" rIns="26898" bIns="26898" anchor="ctr"/>
            <a:lstStyle/>
            <a:p>
              <a:pPr algn="ctr" defTabSz="91352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CH" sz="1200" kern="0" dirty="0" err="1">
                  <a:solidFill>
                    <a:srgbClr val="000000"/>
                  </a:solidFill>
                  <a:latin typeface="Arial"/>
                </a:rPr>
                <a:t>Ideia</a:t>
              </a:r>
              <a:endParaRPr lang="de-CH" sz="1200" kern="0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53" name="Straight Connector 31"/>
            <p:cNvCxnSpPr>
              <a:cxnSpLocks noChangeShapeType="1"/>
            </p:cNvCxnSpPr>
            <p:nvPr/>
          </p:nvCxnSpPr>
          <p:spPr bwMode="auto">
            <a:xfrm rot="16200000" flipH="1">
              <a:off x="-407407" y="3964476"/>
              <a:ext cx="2617469" cy="10671"/>
            </a:xfrm>
            <a:prstGeom prst="line">
              <a:avLst/>
            </a:prstGeom>
            <a:noFill/>
            <a:ln w="9525" algn="ctr">
              <a:solidFill>
                <a:srgbClr val="DC281E"/>
              </a:solidFill>
              <a:prstDash val="dash"/>
              <a:round/>
              <a:headEnd/>
              <a:tailEnd/>
            </a:ln>
          </p:spPr>
        </p:cxnSp>
        <p:sp>
          <p:nvSpPr>
            <p:cNvPr id="54" name="TextBox 53"/>
            <p:cNvSpPr txBox="1"/>
            <p:nvPr/>
          </p:nvSpPr>
          <p:spPr bwMode="auto">
            <a:xfrm>
              <a:off x="495872" y="4808539"/>
              <a:ext cx="909962" cy="522576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128001" tIns="64001" rIns="128001" bIns="64001">
              <a:spAutoFit/>
            </a:bodyPr>
            <a:lstStyle/>
            <a:p>
              <a:pPr algn="ctr">
                <a:defRPr/>
              </a:pPr>
              <a:r>
                <a:rPr lang="en-US" sz="1200" kern="0" dirty="0" err="1">
                  <a:solidFill>
                    <a:sysClr val="windowText" lastClr="000000"/>
                  </a:solidFill>
                  <a:latin typeface="Arial"/>
                </a:rPr>
                <a:t>Contrato</a:t>
              </a:r>
              <a:r>
                <a:rPr lang="en-US" sz="1200" kern="0" dirty="0">
                  <a:solidFill>
                    <a:sysClr val="windowText" lastClr="000000"/>
                  </a:solidFill>
                  <a:latin typeface="Arial"/>
                </a:rPr>
                <a:t> </a:t>
              </a:r>
              <a:r>
                <a:rPr lang="en-US" sz="1200" kern="0" dirty="0" err="1">
                  <a:solidFill>
                    <a:sysClr val="windowText" lastClr="000000"/>
                  </a:solidFill>
                  <a:latin typeface="Arial"/>
                </a:rPr>
                <a:t>Projeto</a:t>
              </a:r>
              <a:endParaRPr lang="en-US" sz="12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55" name="TextBox 54"/>
            <p:cNvSpPr txBox="1"/>
            <p:nvPr/>
          </p:nvSpPr>
          <p:spPr bwMode="auto">
            <a:xfrm>
              <a:off x="592215" y="4489108"/>
              <a:ext cx="646589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de-CH" sz="1200" b="1" kern="0" dirty="0">
                  <a:solidFill>
                    <a:srgbClr val="C00000"/>
                  </a:solidFill>
                  <a:latin typeface="Arial"/>
                </a:rPr>
                <a:t>MS10</a:t>
              </a:r>
              <a:endParaRPr lang="de-CH" sz="1200" b="1" dirty="0">
                <a:solidFill>
                  <a:srgbClr val="C00000"/>
                </a:solidFill>
                <a:latin typeface="Arial"/>
              </a:endParaRPr>
            </a:p>
          </p:txBody>
        </p:sp>
        <p:sp>
          <p:nvSpPr>
            <p:cNvPr id="56" name="Flowchart: Decision 55"/>
            <p:cNvSpPr/>
            <p:nvPr/>
          </p:nvSpPr>
          <p:spPr bwMode="auto">
            <a:xfrm>
              <a:off x="820901" y="4327847"/>
              <a:ext cx="172356" cy="179161"/>
            </a:xfrm>
            <a:prstGeom prst="flowChartDecision">
              <a:avLst/>
            </a:prstGeom>
            <a:solidFill>
              <a:srgbClr val="DC281E"/>
            </a:solidFill>
            <a:ln w="9525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0" tIns="154267" rIns="0" bIns="0"/>
            <a:lstStyle/>
            <a:p>
              <a:pPr algn="ctr">
                <a:defRPr/>
              </a:pPr>
              <a:endParaRPr lang="en-US" sz="700" kern="0" dirty="0">
                <a:solidFill>
                  <a:srgbClr val="FF0000"/>
                </a:solidFill>
                <a:latin typeface="Arial"/>
              </a:endParaRPr>
            </a:p>
          </p:txBody>
        </p:sp>
        <p:cxnSp>
          <p:nvCxnSpPr>
            <p:cNvPr id="58" name="Straight Connector 31"/>
            <p:cNvCxnSpPr>
              <a:cxnSpLocks noChangeShapeType="1"/>
            </p:cNvCxnSpPr>
            <p:nvPr/>
          </p:nvCxnSpPr>
          <p:spPr bwMode="auto">
            <a:xfrm rot="16200000" flipH="1">
              <a:off x="1297568" y="3964476"/>
              <a:ext cx="2617469" cy="10671"/>
            </a:xfrm>
            <a:prstGeom prst="line">
              <a:avLst/>
            </a:prstGeom>
            <a:noFill/>
            <a:ln w="9525" algn="ctr">
              <a:solidFill>
                <a:srgbClr val="DC281E"/>
              </a:solidFill>
              <a:prstDash val="dash"/>
              <a:round/>
              <a:headEnd/>
              <a:tailEnd/>
            </a:ln>
          </p:spPr>
        </p:cxnSp>
        <p:sp>
          <p:nvSpPr>
            <p:cNvPr id="59" name="TextBox 58"/>
            <p:cNvSpPr txBox="1"/>
            <p:nvPr/>
          </p:nvSpPr>
          <p:spPr bwMode="auto">
            <a:xfrm>
              <a:off x="2133298" y="4808539"/>
              <a:ext cx="1007470" cy="522576"/>
            </a:xfrm>
            <a:prstGeom prst="rect">
              <a:avLst/>
            </a:prstGeom>
            <a:solidFill>
              <a:srgbClr val="FFFFFF"/>
            </a:solidFill>
          </p:spPr>
          <p:txBody>
            <a:bodyPr lIns="128001" tIns="64001" rIns="128001" bIns="64001">
              <a:spAutoFit/>
            </a:bodyPr>
            <a:lstStyle/>
            <a:p>
              <a:pPr algn="ctr">
                <a:defRPr/>
              </a:pPr>
              <a:r>
                <a:rPr lang="de-CH" sz="1200" kern="0" dirty="0" err="1">
                  <a:solidFill>
                    <a:sysClr val="windowText" lastClr="000000"/>
                  </a:solidFill>
                  <a:latin typeface="Arial"/>
                </a:rPr>
                <a:t>Conceito</a:t>
              </a:r>
              <a:r>
                <a:rPr lang="de-CH" sz="1200" kern="0" dirty="0">
                  <a:solidFill>
                    <a:sysClr val="windowText" lastClr="000000"/>
                  </a:solidFill>
                  <a:latin typeface="Arial"/>
                </a:rPr>
                <a:t>/</a:t>
              </a:r>
            </a:p>
            <a:p>
              <a:pPr algn="ctr">
                <a:defRPr/>
              </a:pPr>
              <a:r>
                <a:rPr lang="de-CH" sz="1200" kern="0" dirty="0">
                  <a:solidFill>
                    <a:sysClr val="windowText" lastClr="000000"/>
                  </a:solidFill>
                  <a:latin typeface="Arial"/>
                </a:rPr>
                <a:t>Design</a:t>
              </a:r>
            </a:p>
          </p:txBody>
        </p:sp>
        <p:sp>
          <p:nvSpPr>
            <p:cNvPr id="60" name="TextBox 59"/>
            <p:cNvSpPr txBox="1"/>
            <p:nvPr/>
          </p:nvSpPr>
          <p:spPr bwMode="auto">
            <a:xfrm>
              <a:off x="2250244" y="4480218"/>
              <a:ext cx="73821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de-CH" sz="1200" b="1" kern="0" dirty="0">
                  <a:solidFill>
                    <a:srgbClr val="C00000"/>
                  </a:solidFill>
                  <a:latin typeface="Arial"/>
                </a:rPr>
                <a:t>MS20</a:t>
              </a:r>
              <a:endParaRPr lang="de-CH" sz="1200" b="1" dirty="0">
                <a:solidFill>
                  <a:srgbClr val="C00000"/>
                </a:solidFill>
                <a:latin typeface="Arial"/>
              </a:endParaRPr>
            </a:p>
          </p:txBody>
        </p:sp>
        <p:cxnSp>
          <p:nvCxnSpPr>
            <p:cNvPr id="61" name="Straight Connector 31"/>
            <p:cNvCxnSpPr>
              <a:cxnSpLocks noChangeShapeType="1"/>
            </p:cNvCxnSpPr>
            <p:nvPr/>
          </p:nvCxnSpPr>
          <p:spPr bwMode="auto">
            <a:xfrm rot="16200000" flipH="1">
              <a:off x="3021593" y="3954951"/>
              <a:ext cx="2617469" cy="10671"/>
            </a:xfrm>
            <a:prstGeom prst="line">
              <a:avLst/>
            </a:prstGeom>
            <a:noFill/>
            <a:ln w="9525" algn="ctr">
              <a:solidFill>
                <a:srgbClr val="DC281E"/>
              </a:solidFill>
              <a:prstDash val="dash"/>
              <a:round/>
              <a:headEnd/>
              <a:tailEnd/>
            </a:ln>
          </p:spPr>
        </p:cxnSp>
        <p:cxnSp>
          <p:nvCxnSpPr>
            <p:cNvPr id="62" name="Straight Connector 31"/>
            <p:cNvCxnSpPr>
              <a:cxnSpLocks noChangeShapeType="1"/>
            </p:cNvCxnSpPr>
            <p:nvPr/>
          </p:nvCxnSpPr>
          <p:spPr bwMode="auto">
            <a:xfrm rot="16200000" flipH="1">
              <a:off x="4736093" y="3964476"/>
              <a:ext cx="2617469" cy="10671"/>
            </a:xfrm>
            <a:prstGeom prst="line">
              <a:avLst/>
            </a:prstGeom>
            <a:noFill/>
            <a:ln w="9525" algn="ctr">
              <a:solidFill>
                <a:srgbClr val="DC281E"/>
              </a:solidFill>
              <a:prstDash val="dash"/>
              <a:round/>
              <a:headEnd/>
              <a:tailEnd/>
            </a:ln>
          </p:spPr>
        </p:cxnSp>
        <p:sp>
          <p:nvSpPr>
            <p:cNvPr id="63" name="TextBox 62"/>
            <p:cNvSpPr txBox="1"/>
            <p:nvPr/>
          </p:nvSpPr>
          <p:spPr bwMode="auto">
            <a:xfrm>
              <a:off x="3879734" y="4799014"/>
              <a:ext cx="1044143" cy="32902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128001" tIns="64001" rIns="128001" bIns="64001">
              <a:spAutoFit/>
            </a:bodyPr>
            <a:lstStyle/>
            <a:p>
              <a:pPr algn="ctr">
                <a:defRPr/>
              </a:pPr>
              <a:r>
                <a:rPr lang="de-CH" sz="1200" kern="0" dirty="0" err="1">
                  <a:solidFill>
                    <a:sysClr val="windowText" lastClr="000000"/>
                  </a:solidFill>
                  <a:latin typeface="Arial"/>
                </a:rPr>
                <a:t>Realização</a:t>
              </a:r>
              <a:endParaRPr lang="de-CH" sz="12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64" name="TextBox 63"/>
            <p:cNvSpPr txBox="1"/>
            <p:nvPr/>
          </p:nvSpPr>
          <p:spPr bwMode="auto">
            <a:xfrm>
              <a:off x="3930151" y="4467225"/>
              <a:ext cx="82181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de-CH" sz="1200" b="1" kern="0" dirty="0">
                  <a:solidFill>
                    <a:srgbClr val="C00000"/>
                  </a:solidFill>
                  <a:latin typeface="Arial"/>
                </a:rPr>
                <a:t>MS30</a:t>
              </a:r>
              <a:endParaRPr lang="de-CH" sz="1200" b="1" dirty="0">
                <a:solidFill>
                  <a:srgbClr val="C00000"/>
                </a:solidFill>
                <a:latin typeface="Arial"/>
              </a:endParaRPr>
            </a:p>
          </p:txBody>
        </p:sp>
        <p:sp>
          <p:nvSpPr>
            <p:cNvPr id="65" name="TextBox 64"/>
            <p:cNvSpPr txBox="1"/>
            <p:nvPr/>
          </p:nvSpPr>
          <p:spPr bwMode="auto">
            <a:xfrm>
              <a:off x="5528635" y="4799014"/>
              <a:ext cx="1028125" cy="522576"/>
            </a:xfrm>
            <a:prstGeom prst="rect">
              <a:avLst/>
            </a:prstGeom>
            <a:solidFill>
              <a:srgbClr val="FFFFFF"/>
            </a:solidFill>
          </p:spPr>
          <p:txBody>
            <a:bodyPr lIns="128001" tIns="64001" rIns="128001" bIns="64001">
              <a:spAutoFit/>
            </a:bodyPr>
            <a:lstStyle/>
            <a:p>
              <a:pPr algn="ctr">
                <a:defRPr/>
              </a:pPr>
              <a:r>
                <a:rPr lang="en-US" sz="1200" kern="0" dirty="0" err="1">
                  <a:solidFill>
                    <a:sysClr val="windowText" lastClr="000000"/>
                  </a:solidFill>
                  <a:latin typeface="Arial"/>
                </a:rPr>
                <a:t>Aceitação</a:t>
              </a:r>
              <a:endParaRPr lang="en-US" sz="1200" kern="0" dirty="0">
                <a:solidFill>
                  <a:sysClr val="windowText" lastClr="000000"/>
                </a:solidFill>
                <a:latin typeface="Arial"/>
              </a:endParaRPr>
            </a:p>
            <a:p>
              <a:pPr algn="ctr">
                <a:defRPr/>
              </a:pPr>
              <a:endParaRPr lang="en-US" sz="12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66" name="TextBox 65"/>
            <p:cNvSpPr txBox="1"/>
            <p:nvPr/>
          </p:nvSpPr>
          <p:spPr bwMode="auto">
            <a:xfrm>
              <a:off x="5530795" y="4477805"/>
              <a:ext cx="104431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de-CH" sz="1200" b="1" kern="0" dirty="0">
                  <a:solidFill>
                    <a:srgbClr val="C00000"/>
                  </a:solidFill>
                  <a:latin typeface="Arial"/>
                </a:rPr>
                <a:t>MS40</a:t>
              </a:r>
              <a:endParaRPr lang="de-CH" sz="1200" b="1" dirty="0">
                <a:solidFill>
                  <a:srgbClr val="C00000"/>
                </a:solidFill>
                <a:latin typeface="Arial"/>
              </a:endParaRPr>
            </a:p>
          </p:txBody>
        </p:sp>
        <p:cxnSp>
          <p:nvCxnSpPr>
            <p:cNvPr id="67" name="Straight Connector 31"/>
            <p:cNvCxnSpPr>
              <a:cxnSpLocks noChangeShapeType="1"/>
            </p:cNvCxnSpPr>
            <p:nvPr/>
          </p:nvCxnSpPr>
          <p:spPr bwMode="auto">
            <a:xfrm rot="16200000" flipH="1">
              <a:off x="6460118" y="3964476"/>
              <a:ext cx="2617469" cy="10671"/>
            </a:xfrm>
            <a:prstGeom prst="line">
              <a:avLst/>
            </a:prstGeom>
            <a:noFill/>
            <a:ln w="9525" algn="ctr">
              <a:solidFill>
                <a:srgbClr val="DC281E"/>
              </a:solidFill>
              <a:prstDash val="dash"/>
              <a:round/>
              <a:headEnd/>
              <a:tailEnd/>
            </a:ln>
          </p:spPr>
        </p:cxnSp>
        <p:sp>
          <p:nvSpPr>
            <p:cNvPr id="68" name="Flowchart: Decision 67"/>
            <p:cNvSpPr/>
            <p:nvPr/>
          </p:nvSpPr>
          <p:spPr bwMode="auto">
            <a:xfrm>
              <a:off x="2524662" y="4327847"/>
              <a:ext cx="172356" cy="179161"/>
            </a:xfrm>
            <a:prstGeom prst="flowChartDecision">
              <a:avLst/>
            </a:prstGeom>
            <a:solidFill>
              <a:srgbClr val="DC281E"/>
            </a:solidFill>
            <a:ln w="9525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0" tIns="154267" rIns="0" bIns="0"/>
            <a:lstStyle/>
            <a:p>
              <a:pPr algn="ctr">
                <a:defRPr/>
              </a:pPr>
              <a:endParaRPr lang="en-US" sz="700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69" name="Flowchart: Decision 68"/>
            <p:cNvSpPr/>
            <p:nvPr/>
          </p:nvSpPr>
          <p:spPr bwMode="auto">
            <a:xfrm>
              <a:off x="4248945" y="4314130"/>
              <a:ext cx="172356" cy="179161"/>
            </a:xfrm>
            <a:prstGeom prst="flowChartDecision">
              <a:avLst/>
            </a:prstGeom>
            <a:solidFill>
              <a:srgbClr val="DC281E"/>
            </a:solidFill>
            <a:ln w="9525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0" tIns="154267" rIns="0" bIns="0"/>
            <a:lstStyle/>
            <a:p>
              <a:pPr algn="ctr">
                <a:defRPr/>
              </a:pPr>
              <a:endParaRPr lang="en-US" sz="700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70" name="Flowchart: Decision 69"/>
            <p:cNvSpPr/>
            <p:nvPr/>
          </p:nvSpPr>
          <p:spPr bwMode="auto">
            <a:xfrm>
              <a:off x="5961905" y="4314130"/>
              <a:ext cx="172356" cy="179161"/>
            </a:xfrm>
            <a:prstGeom prst="flowChartDecision">
              <a:avLst/>
            </a:prstGeom>
            <a:solidFill>
              <a:srgbClr val="DC281E"/>
            </a:solidFill>
            <a:ln w="9525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0" tIns="154267" rIns="0" bIns="0"/>
            <a:lstStyle/>
            <a:p>
              <a:pPr algn="ctr">
                <a:defRPr/>
              </a:pPr>
              <a:endParaRPr lang="en-US" sz="700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73" name="TextBox 72"/>
            <p:cNvSpPr txBox="1"/>
            <p:nvPr/>
          </p:nvSpPr>
          <p:spPr bwMode="auto">
            <a:xfrm>
              <a:off x="7161517" y="4808539"/>
              <a:ext cx="1085209" cy="32902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128001" tIns="64001" rIns="128001" bIns="64001">
              <a:spAutoFit/>
            </a:bodyPr>
            <a:lstStyle/>
            <a:p>
              <a:pPr algn="ctr">
                <a:defRPr/>
              </a:pPr>
              <a:r>
                <a:rPr lang="en-US" sz="1200" kern="0" dirty="0" err="1">
                  <a:solidFill>
                    <a:sysClr val="windowText" lastClr="000000"/>
                  </a:solidFill>
                  <a:latin typeface="Arial"/>
                </a:rPr>
                <a:t>Conclusão</a:t>
              </a:r>
              <a:endParaRPr lang="en-US" sz="12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74" name="TextBox 73"/>
            <p:cNvSpPr txBox="1"/>
            <p:nvPr/>
          </p:nvSpPr>
          <p:spPr bwMode="auto">
            <a:xfrm>
              <a:off x="7409265" y="4475645"/>
              <a:ext cx="74102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de-CH" sz="1200" b="1" kern="0" dirty="0">
                  <a:solidFill>
                    <a:srgbClr val="C00000"/>
                  </a:solidFill>
                  <a:latin typeface="Arial"/>
                </a:rPr>
                <a:t>MS50</a:t>
              </a:r>
              <a:endParaRPr lang="de-CH" sz="1200" b="1" dirty="0">
                <a:solidFill>
                  <a:srgbClr val="C00000"/>
                </a:solidFill>
                <a:latin typeface="Arial"/>
              </a:endParaRPr>
            </a:p>
          </p:txBody>
        </p:sp>
        <p:sp>
          <p:nvSpPr>
            <p:cNvPr id="75" name="Flowchart: Decision 74"/>
            <p:cNvSpPr/>
            <p:nvPr/>
          </p:nvSpPr>
          <p:spPr bwMode="auto">
            <a:xfrm>
              <a:off x="7687470" y="4314130"/>
              <a:ext cx="172356" cy="179161"/>
            </a:xfrm>
            <a:prstGeom prst="flowChartDecision">
              <a:avLst/>
            </a:prstGeom>
            <a:solidFill>
              <a:srgbClr val="DC281E"/>
            </a:solidFill>
            <a:ln w="9525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0" tIns="154267" rIns="0" bIns="0"/>
            <a:lstStyle/>
            <a:p>
              <a:pPr algn="ctr">
                <a:defRPr/>
              </a:pPr>
              <a:endParaRPr lang="en-US" sz="700" kern="0" dirty="0">
                <a:solidFill>
                  <a:srgbClr val="FF0000"/>
                </a:solidFill>
                <a:latin typeface="Arial"/>
              </a:endParaRPr>
            </a:p>
          </p:txBody>
        </p:sp>
      </p:grpSp>
      <p:sp>
        <p:nvSpPr>
          <p:cNvPr id="76" name="TextBox 52"/>
          <p:cNvSpPr txBox="1">
            <a:spLocks noChangeArrowheads="1"/>
          </p:cNvSpPr>
          <p:nvPr/>
        </p:nvSpPr>
        <p:spPr bwMode="auto">
          <a:xfrm rot="16200000">
            <a:off x="-131330" y="1471981"/>
            <a:ext cx="700449" cy="437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700" dirty="0" err="1">
                <a:cs typeface="Arial" pitchFamily="34" charset="0"/>
              </a:rPr>
              <a:t>Gestão</a:t>
            </a:r>
            <a:endParaRPr lang="en-US" sz="700" dirty="0">
              <a:cs typeface="Arial" pitchFamily="34" charset="0"/>
            </a:endParaRPr>
          </a:p>
        </p:txBody>
      </p:sp>
      <p:sp>
        <p:nvSpPr>
          <p:cNvPr id="77" name="TextBox 53"/>
          <p:cNvSpPr txBox="1">
            <a:spLocks noChangeArrowheads="1"/>
          </p:cNvSpPr>
          <p:nvPr/>
        </p:nvSpPr>
        <p:spPr bwMode="auto">
          <a:xfrm rot="16200000">
            <a:off x="-126723" y="2306696"/>
            <a:ext cx="691233" cy="437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700" dirty="0" err="1">
                <a:cs typeface="Arial" pitchFamily="34" charset="0"/>
              </a:rPr>
              <a:t>Execução</a:t>
            </a:r>
            <a:endParaRPr lang="en-US" sz="700" dirty="0">
              <a:cs typeface="Arial" pitchFamily="34" charset="0"/>
            </a:endParaRPr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D535AE9-95AA-4B92-AFAD-E86A22359A9E}" type="slidenum">
              <a:rPr lang="de-CH" smtClean="0"/>
              <a:pPr>
                <a:defRPr/>
              </a:pPr>
              <a:t>1</a:t>
            </a:fld>
            <a:endParaRPr lang="de-CH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B545D98C-03ED-6B46-965C-F497C5327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793" y="136969"/>
            <a:ext cx="1061926" cy="713234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UID" val="{4E553A22-7C3B-47D4-A76B-7436B64434D6}"/>
  <p:tag name="ISPRING_RESOURCE_FOLDER" val="G:\FHO_CIS_Management\80_Reference\PjM Master Documents\Training\Franke Group PjM Training - Project Managers Introductory Course v1.0 2010-01-04\"/>
  <p:tag name="FLASHSPRING_BG_AUDIO_DURATION_TAG" val="0.0000000"/>
  <p:tag name="ISPRING_ULTRA_SCORM_SLIDE_COUNT" val="9"/>
  <p:tag name="ISPRING_ULTRA_SCORM_DURATION" val="3600"/>
  <p:tag name="ISPRING_ULTRA_SCORM_QUIZ_NUMBER" val="8"/>
</p:tagLst>
</file>

<file path=ppt/theme/theme1.xml><?xml version="1.0" encoding="utf-8"?>
<a:theme xmlns:a="http://schemas.openxmlformats.org/drawingml/2006/main" name="FRA_PPT-Template_Group">
  <a:themeElements>
    <a:clrScheme name="FRANKE Group">
      <a:dk1>
        <a:sysClr val="windowText" lastClr="000000"/>
      </a:dk1>
      <a:lt1>
        <a:sysClr val="window" lastClr="FFFFFF"/>
      </a:lt1>
      <a:dk2>
        <a:srgbClr val="8F2512"/>
      </a:dk2>
      <a:lt2>
        <a:srgbClr val="B6B7B7"/>
      </a:lt2>
      <a:accent1>
        <a:srgbClr val="DC281E"/>
      </a:accent1>
      <a:accent2>
        <a:srgbClr val="EDAC00"/>
      </a:accent2>
      <a:accent3>
        <a:srgbClr val="6294BC"/>
      </a:accent3>
      <a:accent4>
        <a:srgbClr val="8E785E"/>
      </a:accent4>
      <a:accent5>
        <a:srgbClr val="969E10"/>
      </a:accent5>
      <a:accent6>
        <a:srgbClr val="8F2512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defRPr sz="1400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FRA_PPT-Template_Group</Template>
  <TotalTime>11092</TotalTime>
  <Words>311</Words>
  <Application>Microsoft Macintosh PowerPoint</Application>
  <PresentationFormat>Apresentação na tela (4:3)</PresentationFormat>
  <Paragraphs>59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4" baseType="lpstr">
      <vt:lpstr>Arial</vt:lpstr>
      <vt:lpstr>Calibri</vt:lpstr>
      <vt:lpstr>FRA_PPT-Template_Group</vt:lpstr>
      <vt:lpstr>PDP: PROCESSO DESENVOLVIMENTO DE PRODUTO VISÃO GERAL GESTÃO PROJETOS</vt:lpstr>
    </vt:vector>
  </TitlesOfParts>
  <Company>Franke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Alexander Rehbein</dc:creator>
  <cp:lastModifiedBy>Roberto Oliveira</cp:lastModifiedBy>
  <cp:revision>496</cp:revision>
  <dcterms:created xsi:type="dcterms:W3CDTF">2010-01-04T10:26:16Z</dcterms:created>
  <dcterms:modified xsi:type="dcterms:W3CDTF">2022-03-15T03:14:12Z</dcterms:modified>
</cp:coreProperties>
</file>