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 snapToGrid="0">
      <p:cViewPr varScale="1">
        <p:scale>
          <a:sx n="64" d="100"/>
          <a:sy n="64" d="100"/>
        </p:scale>
        <p:origin x="97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glauber\AppData\Local\Microsoft\Windows\INetCache\Content.Outlook\328J7QK2\Refugos%20%20por%20modelos%20de%20Blocos%20jan23%20a%20jul24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pt-BR"/>
              <a:t>Refugos Blocos por modos de falhas jul24</a:t>
            </a:r>
            <a:r>
              <a:rPr lang="pt-BR" baseline="0"/>
              <a:t> até o dia 23</a:t>
            </a:r>
            <a:endParaRPr lang="pt-BR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'Pareto por modo de falhas jul24'!$B$1</c:f>
              <c:strCache>
                <c:ptCount val="1"/>
                <c:pt idx="0">
                  <c:v>N° de refugos por modo de falha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4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BD6-43AB-A0FD-6F68CBD5601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'Pareto por modo de falhas jul24'!$A$2:$A$27</c:f>
              <c:strCache>
                <c:ptCount val="26"/>
                <c:pt idx="0">
                  <c:v>COTA G FORA DO ESPECIFICADO</c:v>
                </c:pt>
                <c:pt idx="1">
                  <c:v>VIBRAÇÃO</c:v>
                </c:pt>
                <c:pt idx="2">
                  <c:v>SINAL DE CHOQUE / MARCAS NA PECA / PROCESSO</c:v>
                </c:pt>
                <c:pt idx="3">
                  <c:v>DIÂMETRO DO CILINDRO MAIOR</c:v>
                </c:pt>
                <c:pt idx="4">
                  <c:v>CHANFRO NÃO CONFORME </c:v>
                </c:pt>
                <c:pt idx="5">
                  <c:v>DESENVOLVIMENTO</c:v>
                </c:pt>
                <c:pt idx="6">
                  <c:v>USINAGEM INCOMPLETA </c:v>
                </c:pt>
                <c:pt idx="7">
                  <c:v>COMPRIMENTO MANCAL X RESSALTO MAIOR</c:v>
                </c:pt>
                <c:pt idx="8">
                  <c:v>FURO DESLOCADO</c:v>
                </c:pt>
                <c:pt idx="9">
                  <c:v>DIÂMETRO DO MANCAL MENOR</c:v>
                </c:pt>
                <c:pt idx="10">
                  <c:v>FERRAMENTA QUEBRADA NA PEÇA</c:v>
                </c:pt>
                <c:pt idx="11">
                  <c:v>DIÂMETRO DO CILINDRO MENOR</c:v>
                </c:pt>
                <c:pt idx="12">
                  <c:v>CONCENTRICIDADE FORA DO ESPECIFICADO</c:v>
                </c:pt>
                <c:pt idx="13">
                  <c:v>RUGOSIDADE FORA DO ESPECIFICADO</c:v>
                </c:pt>
                <c:pt idx="14">
                  <c:v>CIRCULARIDADE FORA DO ESPECIFICADO</c:v>
                </c:pt>
                <c:pt idx="15">
                  <c:v>PERPENDICULARIDADE FORA DO ESPECIFICADO</c:v>
                </c:pt>
                <c:pt idx="16">
                  <c:v>OXIDAÇÃO</c:v>
                </c:pt>
                <c:pt idx="17">
                  <c:v>DISTÂNCIA DO CILINDRO X AXIAL MENOR</c:v>
                </c:pt>
                <c:pt idx="18">
                  <c:v>COMPRIMENTO ACIMA DO ESPECIFICADO</c:v>
                </c:pt>
                <c:pt idx="19">
                  <c:v>PROFUNDIDADE DO CANAL MAIOR</c:v>
                </c:pt>
                <c:pt idx="20">
                  <c:v>COLISÃO DE MÁQUINA</c:v>
                </c:pt>
                <c:pt idx="21">
                  <c:v>BATIMENTO FORA DO ESPECIFICADO</c:v>
                </c:pt>
                <c:pt idx="22">
                  <c:v>PLANICIDADE FORA DO ESPECIFICADO</c:v>
                </c:pt>
                <c:pt idx="23">
                  <c:v>RASGO DESLOCADO</c:v>
                </c:pt>
                <c:pt idx="24">
                  <c:v>DISTÂNCIA DO CILINDRO X AXIAL MAIOR</c:v>
                </c:pt>
                <c:pt idx="25">
                  <c:v>ROSCA NÃO CONFORME</c:v>
                </c:pt>
              </c:strCache>
            </c:strRef>
          </c:cat>
          <c:val>
            <c:numRef>
              <c:f>'Pareto por modo de falhas jul24'!$B$2:$B$27</c:f>
              <c:numCache>
                <c:formatCode>General</c:formatCode>
                <c:ptCount val="26"/>
                <c:pt idx="0">
                  <c:v>993</c:v>
                </c:pt>
                <c:pt idx="1">
                  <c:v>645</c:v>
                </c:pt>
                <c:pt idx="2">
                  <c:v>558</c:v>
                </c:pt>
                <c:pt idx="3">
                  <c:v>451</c:v>
                </c:pt>
                <c:pt idx="4">
                  <c:v>226</c:v>
                </c:pt>
                <c:pt idx="5">
                  <c:v>212</c:v>
                </c:pt>
                <c:pt idx="6">
                  <c:v>161</c:v>
                </c:pt>
                <c:pt idx="7">
                  <c:v>145</c:v>
                </c:pt>
                <c:pt idx="8">
                  <c:v>112</c:v>
                </c:pt>
                <c:pt idx="9">
                  <c:v>105</c:v>
                </c:pt>
                <c:pt idx="10">
                  <c:v>67</c:v>
                </c:pt>
                <c:pt idx="11">
                  <c:v>53</c:v>
                </c:pt>
                <c:pt idx="12">
                  <c:v>35</c:v>
                </c:pt>
                <c:pt idx="13">
                  <c:v>19</c:v>
                </c:pt>
                <c:pt idx="14">
                  <c:v>13</c:v>
                </c:pt>
                <c:pt idx="15">
                  <c:v>11</c:v>
                </c:pt>
                <c:pt idx="16">
                  <c:v>7</c:v>
                </c:pt>
                <c:pt idx="17">
                  <c:v>7</c:v>
                </c:pt>
                <c:pt idx="18">
                  <c:v>6</c:v>
                </c:pt>
                <c:pt idx="19">
                  <c:v>5</c:v>
                </c:pt>
                <c:pt idx="20">
                  <c:v>5</c:v>
                </c:pt>
                <c:pt idx="21">
                  <c:v>4</c:v>
                </c:pt>
                <c:pt idx="22">
                  <c:v>2</c:v>
                </c:pt>
                <c:pt idx="23">
                  <c:v>2</c:v>
                </c:pt>
                <c:pt idx="24">
                  <c:v>1</c:v>
                </c:pt>
                <c:pt idx="25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BD6-43AB-A0FD-6F68CBD5601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066370288"/>
        <c:axId val="2066348208"/>
      </c:barChart>
      <c:lineChart>
        <c:grouping val="standard"/>
        <c:varyColors val="0"/>
        <c:ser>
          <c:idx val="1"/>
          <c:order val="1"/>
          <c:tx>
            <c:strRef>
              <c:f>'Pareto por modo de falhas jul24'!$D$1</c:f>
              <c:strCache>
                <c:ptCount val="1"/>
                <c:pt idx="0">
                  <c:v>%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'Pareto por modo de falhas jul24'!$A$2:$A$27</c:f>
              <c:strCache>
                <c:ptCount val="26"/>
                <c:pt idx="0">
                  <c:v>COTA G FORA DO ESPECIFICADO</c:v>
                </c:pt>
                <c:pt idx="1">
                  <c:v>VIBRAÇÃO</c:v>
                </c:pt>
                <c:pt idx="2">
                  <c:v>SINAL DE CHOQUE / MARCAS NA PECA / PROCESSO</c:v>
                </c:pt>
                <c:pt idx="3">
                  <c:v>DIÂMETRO DO CILINDRO MAIOR</c:v>
                </c:pt>
                <c:pt idx="4">
                  <c:v>CHANFRO NÃO CONFORME </c:v>
                </c:pt>
                <c:pt idx="5">
                  <c:v>DESENVOLVIMENTO</c:v>
                </c:pt>
                <c:pt idx="6">
                  <c:v>USINAGEM INCOMPLETA </c:v>
                </c:pt>
                <c:pt idx="7">
                  <c:v>COMPRIMENTO MANCAL X RESSALTO MAIOR</c:v>
                </c:pt>
                <c:pt idx="8">
                  <c:v>FURO DESLOCADO</c:v>
                </c:pt>
                <c:pt idx="9">
                  <c:v>DIÂMETRO DO MANCAL MENOR</c:v>
                </c:pt>
                <c:pt idx="10">
                  <c:v>FERRAMENTA QUEBRADA NA PEÇA</c:v>
                </c:pt>
                <c:pt idx="11">
                  <c:v>DIÂMETRO DO CILINDRO MENOR</c:v>
                </c:pt>
                <c:pt idx="12">
                  <c:v>CONCENTRICIDADE FORA DO ESPECIFICADO</c:v>
                </c:pt>
                <c:pt idx="13">
                  <c:v>RUGOSIDADE FORA DO ESPECIFICADO</c:v>
                </c:pt>
                <c:pt idx="14">
                  <c:v>CIRCULARIDADE FORA DO ESPECIFICADO</c:v>
                </c:pt>
                <c:pt idx="15">
                  <c:v>PERPENDICULARIDADE FORA DO ESPECIFICADO</c:v>
                </c:pt>
                <c:pt idx="16">
                  <c:v>OXIDAÇÃO</c:v>
                </c:pt>
                <c:pt idx="17">
                  <c:v>DISTÂNCIA DO CILINDRO X AXIAL MENOR</c:v>
                </c:pt>
                <c:pt idx="18">
                  <c:v>COMPRIMENTO ACIMA DO ESPECIFICADO</c:v>
                </c:pt>
                <c:pt idx="19">
                  <c:v>PROFUNDIDADE DO CANAL MAIOR</c:v>
                </c:pt>
                <c:pt idx="20">
                  <c:v>COLISÃO DE MÁQUINA</c:v>
                </c:pt>
                <c:pt idx="21">
                  <c:v>BATIMENTO FORA DO ESPECIFICADO</c:v>
                </c:pt>
                <c:pt idx="22">
                  <c:v>PLANICIDADE FORA DO ESPECIFICADO</c:v>
                </c:pt>
                <c:pt idx="23">
                  <c:v>RASGO DESLOCADO</c:v>
                </c:pt>
                <c:pt idx="24">
                  <c:v>DISTÂNCIA DO CILINDRO X AXIAL MAIOR</c:v>
                </c:pt>
                <c:pt idx="25">
                  <c:v>ROSCA NÃO CONFORME</c:v>
                </c:pt>
              </c:strCache>
            </c:strRef>
          </c:cat>
          <c:val>
            <c:numRef>
              <c:f>'Pareto por modo de falhas jul24'!$D$2:$D$27</c:f>
              <c:numCache>
                <c:formatCode>0.0%</c:formatCode>
                <c:ptCount val="26"/>
                <c:pt idx="0">
                  <c:v>0.25819032761310451</c:v>
                </c:pt>
                <c:pt idx="1">
                  <c:v>0.42589703588143524</c:v>
                </c:pt>
                <c:pt idx="2">
                  <c:v>0.57098283931357252</c:v>
                </c:pt>
                <c:pt idx="3">
                  <c:v>0.68824752990119609</c:v>
                </c:pt>
                <c:pt idx="4">
                  <c:v>0.74700988039521576</c:v>
                </c:pt>
                <c:pt idx="5">
                  <c:v>0.80213208528341129</c:v>
                </c:pt>
                <c:pt idx="6">
                  <c:v>0.84399375975039004</c:v>
                </c:pt>
                <c:pt idx="7">
                  <c:v>0.88169526781071239</c:v>
                </c:pt>
                <c:pt idx="8">
                  <c:v>0.91081643265730627</c:v>
                </c:pt>
                <c:pt idx="9">
                  <c:v>0.93811752470098808</c:v>
                </c:pt>
                <c:pt idx="10">
                  <c:v>0.95553822152886114</c:v>
                </c:pt>
                <c:pt idx="11">
                  <c:v>0.96931877275091005</c:v>
                </c:pt>
                <c:pt idx="12">
                  <c:v>0.97841913676547065</c:v>
                </c:pt>
                <c:pt idx="13">
                  <c:v>0.98335933437337497</c:v>
                </c:pt>
                <c:pt idx="14">
                  <c:v>0.98673946957878311</c:v>
                </c:pt>
                <c:pt idx="15">
                  <c:v>0.98959958398335934</c:v>
                </c:pt>
                <c:pt idx="16">
                  <c:v>0.99141965678627142</c:v>
                </c:pt>
                <c:pt idx="17">
                  <c:v>0.99323972958918361</c:v>
                </c:pt>
                <c:pt idx="18">
                  <c:v>0.99479979199167967</c:v>
                </c:pt>
                <c:pt idx="19">
                  <c:v>0.99609984399375973</c:v>
                </c:pt>
                <c:pt idx="20">
                  <c:v>0.99739989599583978</c:v>
                </c:pt>
                <c:pt idx="21">
                  <c:v>0.99843993759750393</c:v>
                </c:pt>
                <c:pt idx="22">
                  <c:v>0.99895995839833596</c:v>
                </c:pt>
                <c:pt idx="23">
                  <c:v>0.99947997919916798</c:v>
                </c:pt>
                <c:pt idx="24">
                  <c:v>0.99973998959958399</c:v>
                </c:pt>
                <c:pt idx="25">
                  <c:v>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2BD6-43AB-A0FD-6F68CBD5601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66357328"/>
        <c:axId val="2066358288"/>
      </c:lineChart>
      <c:catAx>
        <c:axId val="20663702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2066348208"/>
        <c:crosses val="autoZero"/>
        <c:auto val="1"/>
        <c:lblAlgn val="ctr"/>
        <c:lblOffset val="100"/>
        <c:noMultiLvlLbl val="0"/>
      </c:catAx>
      <c:valAx>
        <c:axId val="20663482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2066370288"/>
        <c:crosses val="autoZero"/>
        <c:crossBetween val="between"/>
      </c:valAx>
      <c:valAx>
        <c:axId val="2066358288"/>
        <c:scaling>
          <c:orientation val="minMax"/>
        </c:scaling>
        <c:delete val="0"/>
        <c:axPos val="r"/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2066357328"/>
        <c:crosses val="max"/>
        <c:crossBetween val="between"/>
      </c:valAx>
      <c:catAx>
        <c:axId val="206635732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2066358288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1755632-473E-4583-0D98-084151E7E6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24ADA10-B824-F96A-1213-0AC936AFBA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80900F5-3101-1B1A-F2BB-BF7EE37B5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7298B-D36C-4EA1-8148-B717BE05EFD9}" type="datetimeFigureOut">
              <a:rPr lang="pt-BR" smtClean="0"/>
              <a:t>25/07/2024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0CEE36E-31F6-28BC-39E1-3AFA201251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796B741-24BA-892F-195F-150FE5D229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BEB19-3181-4324-9DC4-A7DC7C0733A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177185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C947B2F-5FA1-14A2-5534-AB2B8ECAF5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75F65B87-4192-6C2B-D486-6703404318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B6C719A-917F-10A9-38C9-62882F076D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7298B-D36C-4EA1-8148-B717BE05EFD9}" type="datetimeFigureOut">
              <a:rPr lang="pt-BR" smtClean="0"/>
              <a:t>25/07/2024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848836EE-1578-22A5-B8B4-F3C1FBD689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996302A-3F08-7174-5710-0DEF23FA0B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BEB19-3181-4324-9DC4-A7DC7C0733A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463990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393A229A-885F-E714-9206-0B21235B3C9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53142F53-EE80-537A-1138-8C316F5D7D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55DB4D0-B49F-F418-8364-6A007825D4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7298B-D36C-4EA1-8148-B717BE05EFD9}" type="datetimeFigureOut">
              <a:rPr lang="pt-BR" smtClean="0"/>
              <a:t>25/07/2024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39DBD01-3639-03FA-AF39-A2AB28D54E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081E511-F074-9F0E-5B89-A8A972CD39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BEB19-3181-4324-9DC4-A7DC7C0733A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909983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B482F23-674A-2ECC-5A50-1E739A94E1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72D02EF-13D1-CF98-D30C-4CE372BC19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70FA8AB-0F8D-4E96-5CEF-05B16C7144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7298B-D36C-4EA1-8148-B717BE05EFD9}" type="datetimeFigureOut">
              <a:rPr lang="pt-BR" smtClean="0"/>
              <a:t>25/07/2024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841E100D-E678-1C6E-B0CB-5BA8A29152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C3239D82-06B4-EAA2-2D1D-4EC4F6F732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BEB19-3181-4324-9DC4-A7DC7C0733A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436519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850284E-6596-F8C5-2163-24D59A7BDB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BEF5A5E5-5F1D-89F8-272A-1CDB8B71C6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A3E7F1E5-1EA7-8032-874D-9CC211675A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7298B-D36C-4EA1-8148-B717BE05EFD9}" type="datetimeFigureOut">
              <a:rPr lang="pt-BR" smtClean="0"/>
              <a:t>25/07/2024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29646CF3-B92F-766C-1B5A-E11257753F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199D4A80-7A4B-0627-3ECB-0F0EBA427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BEB19-3181-4324-9DC4-A7DC7C0733A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750365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2067E3A-2EBA-B6EF-6371-E93564642D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75A16B1-507E-751A-AB99-D3D9B47A9C4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2E299752-39E2-026D-E65D-923E82F459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9341C40E-10DB-F17B-6986-FCF36B1F2F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7298B-D36C-4EA1-8148-B717BE05EFD9}" type="datetimeFigureOut">
              <a:rPr lang="pt-BR" smtClean="0"/>
              <a:t>25/07/2024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90460BD8-C228-8D2E-DC56-3228F86EDB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6E0D1CE0-746C-24F7-D412-6AE223813D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BEB19-3181-4324-9DC4-A7DC7C0733A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128574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C1F1C75-317E-1247-21B0-5C8128C81B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084F4D9E-FBA4-6465-1FDA-317020A1DB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DDDBF85B-88AA-AC8C-227F-0C0A5801FC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5A6DEE57-D996-04AB-4251-481E87C71A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F0DAEA7B-C6F8-E318-15BF-61C88A1D806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09413653-200B-B4F4-87B9-149EB14FBA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7298B-D36C-4EA1-8148-B717BE05EFD9}" type="datetimeFigureOut">
              <a:rPr lang="pt-BR" smtClean="0"/>
              <a:t>25/07/2024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2E57496D-58A8-544B-9459-2A8C56BC0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4CEBCED9-DB6F-6D65-FB1E-9709589D9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BEB19-3181-4324-9DC4-A7DC7C0733A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7824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9A777FC-CA82-5059-BAC8-AE4CA4AB21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EC8BC229-790B-840A-1C19-A018D4D854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7298B-D36C-4EA1-8148-B717BE05EFD9}" type="datetimeFigureOut">
              <a:rPr lang="pt-BR" smtClean="0"/>
              <a:t>25/07/2024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3727EC73-88FC-F7B8-486D-9AD6FFFD53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53E9DE24-197E-BDE6-1FBB-7578848C89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BEB19-3181-4324-9DC4-A7DC7C0733A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067295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5C1475CC-59FD-1BBD-74D9-3A2035BD87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7298B-D36C-4EA1-8148-B717BE05EFD9}" type="datetimeFigureOut">
              <a:rPr lang="pt-BR" smtClean="0"/>
              <a:t>25/07/2024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C1198C76-D14E-7B6D-522D-497EF9F9AC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67FFEE9A-28DD-6DC1-8DA1-6A4CAF7BB9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BEB19-3181-4324-9DC4-A7DC7C0733A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787992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42BDC6C-A8DE-02E7-22B6-453F35B6E5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B6FBE98-86D4-A99F-FA92-D98F357FC6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21B93C12-34BA-B32A-B161-51AECF6501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97BBECDD-D3EC-D86B-20F1-DD0A2495ED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7298B-D36C-4EA1-8148-B717BE05EFD9}" type="datetimeFigureOut">
              <a:rPr lang="pt-BR" smtClean="0"/>
              <a:t>25/07/2024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D593DAC8-8902-5F15-9940-700BE22315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AE3FA745-C30A-3002-8EEF-E2CCC68E6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BEB19-3181-4324-9DC4-A7DC7C0733A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59662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F64F035-1527-D636-2F70-3A2EC40938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0C1EA284-925F-74ED-3A12-A714AA490B0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1A595E4D-2278-244E-4A15-860AD726BD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757B2F3D-D530-8A86-E2B3-B0C4D9ED18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7298B-D36C-4EA1-8148-B717BE05EFD9}" type="datetimeFigureOut">
              <a:rPr lang="pt-BR" smtClean="0"/>
              <a:t>25/07/2024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64D02C21-4926-3C03-C063-366AB8DEF3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C27FBFE8-BCB9-9C4B-F57C-A7241B6FA6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BEB19-3181-4324-9DC4-A7DC7C0733A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71601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FB687884-AF0F-7788-0131-BF92C27780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F79019EF-AF68-AD2C-7100-BD0A1838AD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A8251448-0A6A-AB62-9445-864467E704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7298B-D36C-4EA1-8148-B717BE05EFD9}" type="datetimeFigureOut">
              <a:rPr lang="pt-BR" smtClean="0"/>
              <a:t>25/07/2024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D42503BF-B66F-4422-CEFA-A8AD80EEA2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94CE0C9-5FBE-9ACA-226A-B93C30DA04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2BEB19-3181-4324-9DC4-A7DC7C0733A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36043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áfico 3">
            <a:extLst>
              <a:ext uri="{FF2B5EF4-FFF2-40B4-BE49-F238E27FC236}">
                <a16:creationId xmlns:a16="http://schemas.microsoft.com/office/drawing/2014/main" id="{F51D92E5-5849-48D5-AD7B-40F2BE2A3DF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88851545"/>
              </p:ext>
            </p:extLst>
          </p:nvPr>
        </p:nvGraphicFramePr>
        <p:xfrm>
          <a:off x="329785" y="119921"/>
          <a:ext cx="11347554" cy="65207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4763841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Glauber Rogerio E. Zacheo</dc:creator>
  <cp:lastModifiedBy>Glauber Rogerio E. Zacheo</cp:lastModifiedBy>
  <cp:revision>1</cp:revision>
  <dcterms:created xsi:type="dcterms:W3CDTF">2024-07-25T20:21:30Z</dcterms:created>
  <dcterms:modified xsi:type="dcterms:W3CDTF">2024-07-25T20:22:10Z</dcterms:modified>
</cp:coreProperties>
</file>